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carport/carport-denkmalschutz-muenchen-ensemble/" TargetMode="External"/><Relationship Id="rId3" Type="http://schemas.openxmlformats.org/officeDocument/2006/relationships/hyperlink" Target="https://holzdach.bitbucket.io/039carport/dateien/minimax-ea6ef5bb095687f02089e6f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im Münchner Denkmalensemble: Baurecht, Vorgarten und Gestaltung im Zusammenspiel · Erklärende Präsentation</a:t>
            </a:r>
          </a:p>
        </p:txBody>
      </p:sp>
      <p:sp>
        <p:nvSpPr>
          <p:cNvPr id="3" name="Content Placeholder 2"/>
          <p:cNvSpPr>
            <a:spLocks noGrp="1"/>
          </p:cNvSpPr>
          <p:nvPr>
            <p:ph idx="1"/>
          </p:nvPr>
        </p:nvSpPr>
        <p:spPr/>
        <p:txBody>
          <a:bodyPr/>
          <a:lstStyle/>
          <a:p>
            <a:r>
              <a:t>Überblick: Ein Carport in München kann mehrere öffentlich-rechtliche Ebenen berühren, besonders wenn er in einem denkmalgeschützten Ensemble oder in einem Vorgarten geplant wird. Verfahrensfrei bedeutet dabei nicht automatisch genehmigungsfrei. Für eine belastbare Vorprüfung sollten deshalb Standort, Abstandsflächen, Gestaltung und die Vorgaben des Denkmalschutzes gemeinsam betrachtet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Regelungen gleichzeitig relevant werden</a:t>
            </a:r>
          </a:p>
        </p:txBody>
      </p:sp>
      <p:sp>
        <p:nvSpPr>
          <p:cNvPr id="3" name="Content Placeholder 2"/>
          <p:cNvSpPr>
            <a:spLocks noGrp="1"/>
          </p:cNvSpPr>
          <p:nvPr>
            <p:ph idx="1"/>
          </p:nvPr>
        </p:nvSpPr>
        <p:spPr/>
        <p:txBody>
          <a:bodyPr/>
          <a:lstStyle/>
          <a:p>
            <a:pPr>
              <a:defRPr sz="1800"/>
            </a:pPr>
            <a:r>
              <a:t>Für einen überdachten Stellplatz in München sind grundsätzlich die Bayerische Bauordnung, örtliche Vorschriften, der Bebauungsplan und gegebenenfalls zusätzliche Regelungen zu prüfen. Nach Art. 6 Abs. 7 Satz 1 Nr. 1 BayBO können Garagen und überdachte Stellplätze bis zu 50 Quadratmetern verfahrensfrei sein, sofern sie nicht im Außenbereich liegen. Diese Einordnung betrifft nur das Genehmigungsverfahren. Andere materielle Anforderungen, etwa Abstandsflächen oder die Gestaltung, bleiben davon unberührt.</a:t>
            </a:r>
          </a:p>
          <a:p>
            <a:pPr>
              <a:defRPr sz="1800"/>
            </a:pPr>
          </a:p>
          <a:p>
            <a:pPr>
              <a:defRPr sz="1800"/>
            </a:pPr>
            <a:r>
              <a:t>In einem Ensemble nach dem Bayerischen Denkmalschutzgesetz kann außerdem eine denkmalrechtliche Erlaubnis erforderlich sein. Entscheidend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Regelungen gleichzeitig relevant werden</a:t>
            </a:r>
          </a:p>
        </p:txBody>
      </p:sp>
      <p:sp>
        <p:nvSpPr>
          <p:cNvPr id="3" name="Content Placeholder 2"/>
          <p:cNvSpPr>
            <a:spLocks noGrp="1"/>
          </p:cNvSpPr>
          <p:nvPr>
            <p:ph idx="1"/>
          </p:nvPr>
        </p:nvSpPr>
        <p:spPr/>
        <p:txBody>
          <a:bodyPr/>
          <a:lstStyle/>
          <a:p>
            <a:pPr>
              <a:defRPr sz="1800"/>
            </a:pPr>
            <a:r>
              <a:t> ob das Vorhaben das Erscheinungsbild beeinträchtigt oder die Wirkung des Ensembles mindert. Die zuständige untere Denkmalschutzbehörde beurteilt dies anhand der konkreten Planung und des Umfelds.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Vorgarten und Ensemble im Konflikt</a:t>
            </a:r>
          </a:p>
        </p:txBody>
      </p:sp>
      <p:sp>
        <p:nvSpPr>
          <p:cNvPr id="3" name="Content Placeholder 2"/>
          <p:cNvSpPr>
            <a:spLocks noGrp="1"/>
          </p:cNvSpPr>
          <p:nvPr>
            <p:ph idx="1"/>
          </p:nvPr>
        </p:nvSpPr>
        <p:spPr/>
        <p:txBody>
          <a:bodyPr/>
          <a:lstStyle/>
          <a:p>
            <a:pPr>
              <a:defRPr sz="1800"/>
            </a:pPr>
            <a:r>
              <a:t>Die Münchner Vorgartenregelung schränkt die Möglichkeit, Garagen oder Stellplätze im Vorgarten zu errichten, deutlich ein. In besonders geschützten Bereichen, darunter dem Mittleren Ring, Dorfkernen, denkmalgeschützten Ensembles und certain einheitlich entwickelten Siedlungen, ist ein Carport im Vorgarten regelmäßig unzulässig.</a:t>
            </a:r>
          </a:p>
          <a:p>
            <a:pPr>
              <a:defRPr sz="1800"/>
            </a:pPr>
          </a:p>
          <a:p>
            <a:pPr>
              <a:defRPr sz="1800"/>
            </a:pPr>
            <a:r>
              <a:t>Eine Befreiung setzt unter anderem voraus, dass das Grundstück einem Ein- oder Zweifamilienwohnhaus dient, der Carport auf der Zufahrt zu einer Garage oder einem weiteren Carport liegt, keinen notwendigen Stellplatz darstellt, der Hauptnutzung in Maß und Gestaltung untergeordnet ist und eine transparente Dachkonstrukt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Vorgarten und Ensemble im Konflikt</a:t>
            </a:r>
          </a:p>
        </p:txBody>
      </p:sp>
      <p:sp>
        <p:nvSpPr>
          <p:cNvPr id="3" name="Content Placeholder 2"/>
          <p:cNvSpPr>
            <a:spLocks noGrp="1"/>
          </p:cNvSpPr>
          <p:nvPr>
            <p:ph idx="1"/>
          </p:nvPr>
        </p:nvSpPr>
        <p:spPr/>
        <p:txBody>
          <a:bodyPr/>
          <a:lstStyle/>
          <a:p>
            <a:pPr>
              <a:defRPr sz="1800"/>
            </a:pPr>
            <a:r>
              <a:t>ion erhält. Liegt das Vorhaben in einem denkmalgeschützten Ensemble, kommt eine Befreiung nach den dargestellten Vorgaben in der Regel nicht in Betracht. Die räumliche Einordnung und die Entscheidung obliegen der Lokalbaukommission.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Gestaltung unter der Denkmalaufsicht</a:t>
            </a:r>
          </a:p>
        </p:txBody>
      </p:sp>
      <p:sp>
        <p:nvSpPr>
          <p:cNvPr id="3" name="Content Placeholder 2"/>
          <p:cNvSpPr>
            <a:spLocks noGrp="1"/>
          </p:cNvSpPr>
          <p:nvPr>
            <p:ph idx="1"/>
          </p:nvPr>
        </p:nvSpPr>
        <p:spPr/>
        <p:txBody>
          <a:bodyPr/>
          <a:lstStyle/>
          <a:p>
            <a:pPr>
              <a:defRPr sz="1800"/>
            </a:pPr>
            <a:r>
              <a:t>Material, Farbe, Dachform und Proportionen können im Ensemble genehmigungsrelevant sein. Berücksichtigt werden unter anderem die Wirkung von Holz, Metall oder Stahl, die Oberflächenstruktur, Dachneigung, Überstände, Bauhöhe und die Sichtbarkeit vom öffentlichen Straßenraum. Auch die Stellung von Pfosten, Riegeln und Einfahrtsseite kann das Erscheinungsbild beeinflussen.</a:t>
            </a:r>
          </a:p>
          <a:p>
            <a:pPr>
              <a:defRPr sz="1800"/>
            </a:pPr>
          </a:p>
          <a:p>
            <a:pPr>
              <a:defRPr sz="1800"/>
            </a:pPr>
            <a:r>
              <a:t>Zur Orientierung können zurückhaltende Materialien und eine an den Bestand angepasste Dachform hilfreich sein. Flach oder flach geneigte Dächer, transparente Eindeckungen oder flache Satteldächer mit geringem Überstand werden häufig als unauffälliger beschrieben als hoch aufr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Gestaltung unter der Denkmalaufsicht</a:t>
            </a:r>
          </a:p>
        </p:txBody>
      </p:sp>
      <p:sp>
        <p:nvSpPr>
          <p:cNvPr id="3" name="Content Placeholder 2"/>
          <p:cNvSpPr>
            <a:spLocks noGrp="1"/>
          </p:cNvSpPr>
          <p:nvPr>
            <p:ph idx="1"/>
          </p:nvPr>
        </p:nvSpPr>
        <p:spPr/>
        <p:txBody>
          <a:bodyPr/>
          <a:lstStyle/>
          <a:p>
            <a:pPr>
              <a:defRPr sz="1800"/>
            </a:pPr>
            <a:r>
              <a:t>agende Konstruktionen. Das ist keine allgemeine Genehmigungszusage, sondern ein Planungshinweis. Maßgeblich bleibt die Bewertung durch die zuständigen Stellen. Weitere Orientierung bietet der Überblick zum Carport im Münchner Denkmalensemble.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mit Bestand und Dachgeometrie abgleichen</a:t>
            </a:r>
          </a:p>
        </p:txBody>
      </p:sp>
      <p:sp>
        <p:nvSpPr>
          <p:cNvPr id="3" name="Content Placeholder 2"/>
          <p:cNvSpPr>
            <a:spLocks noGrp="1"/>
          </p:cNvSpPr>
          <p:nvPr>
            <p:ph idx="1"/>
          </p:nvPr>
        </p:nvSpPr>
        <p:spPr/>
        <p:txBody>
          <a:bodyPr/>
          <a:lstStyle/>
          <a:p>
            <a:pPr>
              <a:defRPr sz="1800"/>
            </a:pPr>
            <a:r>
              <a:t>Die Abstandsflächen sollten nicht isoliert von der übrigen Planung geprüft werden. Für Garagen und überdachte Stellplätze nach Art. 6 Abs. 7 Satz 1 Nr. 1 BayBO sind eine mittlere Wandhöhe bis drei Meter und eine Gesamtlänge je Grundstücksgrenze bis neun Meter relevant. Die nach dieser Regelung begünstigte Bebauung darf an den Grundstücksgrenzen insgesamt nicht mehr als 15 Meter überschreiten. Bereits vorhandene entsprechende Grenzbauten sind mitzubetrachten.</a:t>
            </a:r>
          </a:p>
          <a:p>
            <a:pPr>
              <a:defRPr sz="1800"/>
            </a:pPr>
          </a:p>
          <a:p>
            <a:pPr>
              <a:defRPr sz="1800"/>
            </a:pPr>
            <a:r>
              <a:t>Auch die Dachgeometrie wirkt auf diese Berechnung ein: Bei einer Dachneigung von mehr als 45 Grad wird die Dachhöhe zu einem Drittel, bei mehr als 70 Grad voll auf die Wandhöhe angerechn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mit Bestand und Dachgeometrie abgleichen</a:t>
            </a:r>
          </a:p>
        </p:txBody>
      </p:sp>
      <p:sp>
        <p:nvSpPr>
          <p:cNvPr id="3" name="Content Placeholder 2"/>
          <p:cNvSpPr>
            <a:spLocks noGrp="1"/>
          </p:cNvSpPr>
          <p:nvPr>
            <p:ph idx="1"/>
          </p:nvPr>
        </p:nvSpPr>
        <p:spPr/>
        <p:txBody>
          <a:bodyPr/>
          <a:lstStyle/>
          <a:p>
            <a:pPr>
              <a:defRPr sz="1800"/>
            </a:pPr>
            <a:r>
              <a:t>et. Daher sollten Länge, Breite, Wandhöhe, Neigung und Überstände schon in der ersten Planung gemeinsam festgelegt werden. Ergänzende Hinweise zur Planung finden sich im Beitrag zur Carport-Gestaltung im Denkmalensemble.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konkrete Vorprüfung</a:t>
            </a:r>
          </a:p>
        </p:txBody>
      </p:sp>
      <p:sp>
        <p:nvSpPr>
          <p:cNvPr id="3" name="Content Placeholder 2"/>
          <p:cNvSpPr>
            <a:spLocks noGrp="1"/>
          </p:cNvSpPr>
          <p:nvPr>
            <p:ph idx="1"/>
          </p:nvPr>
        </p:nvSpPr>
        <p:spPr/>
        <p:txBody>
          <a:bodyPr/>
          <a:lstStyle/>
          <a:p>
            <a:pPr>
              <a:defRPr sz="1800"/>
            </a:pPr>
            <a:r>
              <a:t>Für die Anfrage bei Denkmalschutzbehörde und Lokalbaukommission sollten eine Grundstücksadresse, ein Lageplan mit Grenzen und Bestandsgebäuden sowie die genaue Position des Carports vorliegen. Hilfreich sind außerdem Ansichten der geplanten Konstruktion, Fotos des Standorts und Angaben zu Material, Farbe, Regenwasserführung sowie eventuell vorgesehenen Solarmodulen. Auch weitere grenznahe Bauten auf dem Grundstück sollten benannt werden.</a:t>
            </a:r>
          </a:p>
          <a:p>
            <a:pPr>
              <a:defRPr sz="1800"/>
            </a:pPr>
          </a:p>
          <a:p>
            <a:pPr>
              <a:defRPr sz="1800"/>
            </a:pPr>
            <a:r>
              <a:t>Gezielt zu klären sind die Zulässigkeit des Standorts, eine mögliche Befreiung von der Vorgartenregelung, die denkmalrechtliche Erlaubnisfähigkeit und die Einhaltung der Abstandsflächen. Die abschließende 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konkrete Vorprüfung</a:t>
            </a:r>
          </a:p>
        </p:txBody>
      </p:sp>
      <p:sp>
        <p:nvSpPr>
          <p:cNvPr id="3" name="Content Placeholder 2"/>
          <p:cNvSpPr>
            <a:spLocks noGrp="1"/>
          </p:cNvSpPr>
          <p:nvPr>
            <p:ph idx="1"/>
          </p:nvPr>
        </p:nvSpPr>
        <p:spPr/>
        <p:txBody>
          <a:bodyPr/>
          <a:lstStyle/>
          <a:p>
            <a:pPr>
              <a:defRPr sz="1800"/>
            </a:pPr>
            <a:r>
              <a:t>chtliche Bewertung kann erst anhand des konkreten Vorhabens erfolgen. Deshalb empfiehlt sich eine Abstimmung vor der Bestellung und vor einer detaillierten Ausführungsplanung.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 im Münchner Denkmalensemble: Baurecht, Vorgarten und Gestaltung im Zusammenspiel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