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039wintergarten/wintergarten-versichern-welche-policen-greifen/" TargetMode="External"/><Relationship Id="rId3" Type="http://schemas.openxmlformats.org/officeDocument/2006/relationships/hyperlink" Target="https://holzdach.bitbucket.io/039wintergarten/dateien/minimax-b252b992646a1845dcc6d05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versichern: Welche Policen am Glasanbau wirklich greifen · Erklärende Präsentation</a:t>
            </a:r>
          </a:p>
        </p:txBody>
      </p:sp>
      <p:sp>
        <p:nvSpPr>
          <p:cNvPr id="3" name="Content Placeholder 2"/>
          <p:cNvSpPr>
            <a:spLocks noGrp="1"/>
          </p:cNvSpPr>
          <p:nvPr>
            <p:ph idx="1"/>
          </p:nvPr>
        </p:nvSpPr>
        <p:spPr/>
        <p:txBody>
          <a:bodyPr/>
          <a:lstStyle/>
          <a:p>
            <a:r>
              <a:t>Überblick: Wer einen Wintergarten plant, sollte die entstehenden Kosten nicht nur auf den ersten Blick betrachten. Neben den offensichtlichen Posten wie Konstruktion und Verglasung kommen zahlreiche Nebenkosten hinzu, die den Gesamtpreis spürbar beeinflussen können. Eine strukturierte Kostenübersicht hilft dabei, das Budget frühzeitig realistisch einzuschätzen und böse Überraschungen während der Bauphase zu vermeiden.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in den Grundkosten steckt</a:t>
            </a:r>
          </a:p>
        </p:txBody>
      </p:sp>
      <p:sp>
        <p:nvSpPr>
          <p:cNvPr id="3" name="Content Placeholder 2"/>
          <p:cNvSpPr>
            <a:spLocks noGrp="1"/>
          </p:cNvSpPr>
          <p:nvPr>
            <p:ph idx="1"/>
          </p:nvPr>
        </p:nvSpPr>
        <p:spPr/>
        <p:txBody>
          <a:bodyPr/>
          <a:lstStyle/>
          <a:p>
            <a:pPr>
              <a:defRPr sz="1800"/>
            </a:pPr>
            <a:r>
              <a:t>Die reinen Baukosten für einen Wintergarten gliedern sich in mehrere Gewerke. Den größten Anteil bildet in der Regel die Glas-Konstruktion, also Rahmenprofile, Verglasungseinheiten und Dichtungssysteme. Dazu kommen Fundament- und Maurerarbeiten, falls ein gemauerter Sockel gewünscht oder baurechtlich erforderlich ist. Die Kosten für Elektroinstallation, Heizungsanschluss und eventuelle Bodenbeläge bilden weitere Posten, die je nach Ausstattungswunsch stark variieren können. Eine einfache Kalkulation lediglich auf Basis des qm-Preises für die Glasfläche greift daher oft zu kurz und unterschätzt den tatsächlichen Aufwand.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Zusätzliche Gewerke und Ausstattung</a:t>
            </a:r>
          </a:p>
        </p:txBody>
      </p:sp>
      <p:sp>
        <p:nvSpPr>
          <p:cNvPr id="3" name="Content Placeholder 2"/>
          <p:cNvSpPr>
            <a:spLocks noGrp="1"/>
          </p:cNvSpPr>
          <p:nvPr>
            <p:ph idx="1"/>
          </p:nvPr>
        </p:nvSpPr>
        <p:spPr/>
        <p:txBody>
          <a:bodyPr/>
          <a:lstStyle/>
          <a:p>
            <a:pPr>
              <a:defRPr sz="1800"/>
            </a:pPr>
            <a:r>
              <a:t>Beschattung zählt zu den häufig unterschätzten Kostenpunkten. Ob Markise, außenliegender Sonnenschutz oder fest installierte Lamellenstoren – jede Variante hat ihren eigenen Preisrahmen und beeinflusst sowohl die Anschaffungs- als auch die Betriebskosten. Auch die Lüftung verdient Aufmerksamkeit: Eine automatische Lüftungssteuerung erhöht den Komfort, schlägt sich aber als zusätzliche Installation nieder. Innenbeleuchtung, Bodentemperierung und der Anschluss einer eventuellen Klimaanlage sind weitere Posten, die bei der Gesamtplanung berücksichtigt werden sollten. Je nachdem, ob der Wintergarten als beheizter Wohnraum oder als Kaltwintergarte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Zusätzliche Gewerke und Ausstattung</a:t>
            </a:r>
          </a:p>
        </p:txBody>
      </p:sp>
      <p:sp>
        <p:nvSpPr>
          <p:cNvPr id="3" name="Content Placeholder 2"/>
          <p:cNvSpPr>
            <a:spLocks noGrp="1"/>
          </p:cNvSpPr>
          <p:nvPr>
            <p:ph idx="1"/>
          </p:nvPr>
        </p:nvSpPr>
        <p:spPr/>
        <p:txBody>
          <a:bodyPr/>
          <a:lstStyle/>
          <a:p>
            <a:pPr>
              <a:defRPr sz="1800"/>
            </a:pPr>
            <a:r>
              <a:t>n konzipiert wird, fallen die Kosten für Dämmung und Heizung sehr unterschiedlich aus.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Regionalität und Materialwahl als Preistreiber</a:t>
            </a:r>
          </a:p>
        </p:txBody>
      </p:sp>
      <p:sp>
        <p:nvSpPr>
          <p:cNvPr id="3" name="Content Placeholder 2"/>
          <p:cNvSpPr>
            <a:spLocks noGrp="1"/>
          </p:cNvSpPr>
          <p:nvPr>
            <p:ph idx="1"/>
          </p:nvPr>
        </p:nvSpPr>
        <p:spPr/>
        <p:txBody>
          <a:bodyPr/>
          <a:lstStyle/>
          <a:p>
            <a:pPr>
              <a:defRPr sz="1800"/>
            </a:pPr>
            <a:r>
              <a:t>Die Materialwahl wirkt sich unmittelbar auf die Kosten aus. Aluminiumprofile gelten als besonders witterungsbeständig und pflegeleicht, während Holz-Aluminium-Kombinationen in der Anschaffung oft höher liegen, dafür aber bessere Dämmwerte bieten können. Auch die Wahl des Glases beeinflusst den Preis erheblich: Wärmedämmglas mit Dreifachverglasung kostet mehr als Standard-Isolierglas, amortisiert sich jedoch über geringere Heizkosten. Hinzu kommen regionale Unterschiede bei Handwerkspreisen und eventuelle Aufschläge für schwer zugängliche Bauflächen. Eine ortskundige Fachfirma kann hier realistische Einschätzungen liefern, die pauschale Online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Regionalität und Materialwahl als Preistreiber</a:t>
            </a:r>
          </a:p>
        </p:txBody>
      </p:sp>
      <p:sp>
        <p:nvSpPr>
          <p:cNvPr id="3" name="Content Placeholder 2"/>
          <p:cNvSpPr>
            <a:spLocks noGrp="1"/>
          </p:cNvSpPr>
          <p:nvPr>
            <p:ph idx="1"/>
          </p:nvPr>
        </p:nvSpPr>
        <p:spPr/>
        <p:txBody>
          <a:bodyPr/>
          <a:lstStyle/>
          <a:p>
            <a:pPr>
              <a:defRPr sz="1800"/>
            </a:pPr>
            <a:r>
              <a:t>-Rechner nicht abbilden.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 und Genehmigungskosten einrechnen</a:t>
            </a:r>
          </a:p>
        </p:txBody>
      </p:sp>
      <p:sp>
        <p:nvSpPr>
          <p:cNvPr id="3" name="Content Placeholder 2"/>
          <p:cNvSpPr>
            <a:spLocks noGrp="1"/>
          </p:cNvSpPr>
          <p:nvPr>
            <p:ph idx="1"/>
          </p:nvPr>
        </p:nvSpPr>
        <p:spPr/>
        <p:txBody>
          <a:bodyPr/>
          <a:lstStyle/>
          <a:p>
            <a:pPr>
              <a:defRPr sz="1800"/>
            </a:pPr>
            <a:r>
              <a:t>Bevor der erste Spatenstich erfolgt, entstehen bereits Kosten für Planung und eventuelle Genehmigungen. Statiknachweis, Wärmeschutznachweis und bei größeren Anbauten eine Baugenehmigung können je nach Bundesland und Kommune variable Beträge ausmachen. Auch die Erstellung eines detaillierten Angebotsvergleichs oder die Beauftragung eines unabhängigen Sachverständigen sind Posten, die zwaroptional erscheinen, aber vor kostspieligen Fehlentscheidungen schützen können. Diese Kosten werden gern übersehen, machen aber häufig einen relevanten Anteil der Gesamtinvestition aus.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 vollständiges Angebot wichtig ist</a:t>
            </a:r>
          </a:p>
        </p:txBody>
      </p:sp>
      <p:sp>
        <p:nvSpPr>
          <p:cNvPr id="3" name="Content Placeholder 2"/>
          <p:cNvSpPr>
            <a:spLocks noGrp="1"/>
          </p:cNvSpPr>
          <p:nvPr>
            <p:ph idx="1"/>
          </p:nvPr>
        </p:nvSpPr>
        <p:spPr/>
        <p:txBody>
          <a:bodyPr/>
          <a:lstStyle/>
          <a:p>
            <a:pPr>
              <a:defRPr sz="1800"/>
            </a:pPr>
            <a:r>
              <a:t>Ein Wintergarten-Angebot, das alle Gewerke und Nebenkosten transparent auflistet, erleichtert nicht nur den Vergleich zwischen Anbietern, sondern dient auch als Grundlage für spätere Versicherungsfragen. Gehen Sie so vor: Fordern Sie bei mehreren Fachbetrieben je ein vollständiges Angebot mit derselben Leistungsbeschreibung an, um die Kostenstrukturen direkt nebeneinanderlegen zu können. Achten Sie dabei auf die verwendeten Materialien, die genannten Normen und die angegebenen Garantiezeiten – diese Punkte unterscheiden Angebote mit scheinbar identischem Leistungsumfang mitunter deutlich. Wer die Kosten vorab vollständig überblickt, kann auße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 vollständiges Angebot wichtig ist</a:t>
            </a:r>
          </a:p>
        </p:txBody>
      </p:sp>
      <p:sp>
        <p:nvSpPr>
          <p:cNvPr id="3" name="Content Placeholder 2"/>
          <p:cNvSpPr>
            <a:spLocks noGrp="1"/>
          </p:cNvSpPr>
          <p:nvPr>
            <p:ph idx="1"/>
          </p:nvPr>
        </p:nvSpPr>
        <p:spPr/>
        <p:txBody>
          <a:bodyPr/>
          <a:lstStyle/>
          <a:p>
            <a:pPr>
              <a:defRPr sz="1800"/>
            </a:pPr>
            <a:r>
              <a:t>rdem rechtzeitig über Finanzierungsoptionen oder Eigenleistungen entscheiden.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Wintergarten versichern: Welche Policen am Glasanbau wirklich greifen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