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039wintergarten/wintergarten-energiebilanz-solare-gewinne-und-waermeverluste/" TargetMode="External"/><Relationship Id="rId3" Type="http://schemas.openxmlformats.org/officeDocument/2006/relationships/hyperlink" Target="https://holzdach.bitbucket.io/039wintergarten/dateien/minimax-c3c563b798449057327e94db/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Wintergarten-Energiebilanz: Solare Gewinne gegen Verluste über Hülle, Boden und Anschluss · Erklärende Präsentation</a:t>
            </a:r>
          </a:p>
        </p:txBody>
      </p:sp>
      <p:sp>
        <p:nvSpPr>
          <p:cNvPr id="3" name="Content Placeholder 2"/>
          <p:cNvSpPr>
            <a:spLocks noGrp="1"/>
          </p:cNvSpPr>
          <p:nvPr>
            <p:ph idx="1"/>
          </p:nvPr>
        </p:nvSpPr>
        <p:spPr/>
        <p:txBody>
          <a:bodyPr/>
          <a:lstStyle/>
          <a:p>
            <a:r>
              <a:t>Überblick: Die Energiebilanz eines Wintergartens beginnt nicht bei der Glasfläche. Entscheidend ist, ob die eingetragene Sonnenwärme die Wärmeverluste über Verglasung, Rahmen, Boden und Anschluss dauerhaft übersteigt. Der folgende Leitfaden zeigt, wie die vier zentralen Bauteile gemeinsam betrachtet werden und welche Angaben vor einer Anfrage geklärt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Glas allein keine verlässliche Bilanz liefert</a:t>
            </a:r>
          </a:p>
        </p:txBody>
      </p:sp>
      <p:sp>
        <p:nvSpPr>
          <p:cNvPr id="3" name="Content Placeholder 2"/>
          <p:cNvSpPr>
            <a:spLocks noGrp="1"/>
          </p:cNvSpPr>
          <p:nvPr>
            <p:ph idx="1"/>
          </p:nvPr>
        </p:nvSpPr>
        <p:spPr/>
        <p:txBody>
          <a:bodyPr/>
          <a:lstStyle/>
          <a:p>
            <a:pPr>
              <a:defRPr sz="1800"/>
            </a:pPr>
            <a:r>
              <a:t>Bei der Planung wird der g-Wert häufig mit dem energetischen Nutzen des Wintergartens gleichgesetzt. Er beschreibt jedoch nur, welcher Anteil der auftreffenden Sonnenenergie durch die Verglasung gelangt. Der U-Wert sagt dagegen aus, wie viel Wärme bei unterschiedlichen Innentemperaturen durch das Bauteil verloren geht. Ein hoher g-Wert kann im Winter solare Gewinne ermöglichen, im Sommer aber zu Überwärmung führen. Ein niedriger U-Wert begrenzt die Verluste, erzeugt aber selbst keine zusätzliche Sonnenwärme. Für eine belastbare Einschätzung müssen deshalb die tatsächliche Ausrichtung, Verschattung, Flächengröße und das jeweilige Bauteil berüc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Glas allein keine verlässliche Bilanz liefert</a:t>
            </a:r>
          </a:p>
        </p:txBody>
      </p:sp>
      <p:sp>
        <p:nvSpPr>
          <p:cNvPr id="3" name="Content Placeholder 2"/>
          <p:cNvSpPr>
            <a:spLocks noGrp="1"/>
          </p:cNvSpPr>
          <p:nvPr>
            <p:ph idx="1"/>
          </p:nvPr>
        </p:nvSpPr>
        <p:spPr/>
        <p:txBody>
          <a:bodyPr/>
          <a:lstStyle/>
          <a:p>
            <a:pPr>
              <a:defRPr sz="1800"/>
            </a:pPr>
            <a:r>
              <a:t>ksichtigt werden. Die ausführliche Energiebilanz erklärt, wie sich diese Kennwerte voneinander unterscheiden.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Bereiche, die gemeinsam zählen</a:t>
            </a:r>
          </a:p>
        </p:txBody>
      </p:sp>
      <p:sp>
        <p:nvSpPr>
          <p:cNvPr id="3" name="Content Placeholder 2"/>
          <p:cNvSpPr>
            <a:spLocks noGrp="1"/>
          </p:cNvSpPr>
          <p:nvPr>
            <p:ph idx="1"/>
          </p:nvPr>
        </p:nvSpPr>
        <p:spPr/>
        <p:txBody>
          <a:bodyPr/>
          <a:lstStyle/>
          <a:p>
            <a:pPr>
              <a:defRPr sz="1800"/>
            </a:pPr>
            <a:r>
              <a:t>Erstens sind Verglasung und Profile zu prüfen. Neben dem g-Wert der Scheibe ist der U-Wert des gesamten Elements einschließlich Rahmen und Konstruktion relevant. Zweitens beeinflusst der Bodenaufbau die Bilanz erheblich. Dämmung, Erdreich, Kellerdecke und die Anbindung an die Bodenplatte des Hauses können zu zusätzlichen Verlusten führen, auch wenn die Glasflächen gut aussehen. Drittens braucht der Anschluss eine eigene Betrachtung. Übergänge zur Hauswand, zu Dach und Boden sowie Fugen können Schwachstellen bilden. Viertens bestimmt die Nutzung das Ergebnis: Lüftung, Beschattung und Heizung beeinflussen, ob Gewinne genutzt werden oder ledigli</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vier Bereiche, die gemeinsam zählen</a:t>
            </a:r>
          </a:p>
        </p:txBody>
      </p:sp>
      <p:sp>
        <p:nvSpPr>
          <p:cNvPr id="3" name="Content Placeholder 2"/>
          <p:cNvSpPr>
            <a:spLocks noGrp="1"/>
          </p:cNvSpPr>
          <p:nvPr>
            <p:ph idx="1"/>
          </p:nvPr>
        </p:nvSpPr>
        <p:spPr/>
        <p:txBody>
          <a:bodyPr/>
          <a:lstStyle/>
          <a:p>
            <a:pPr>
              <a:defRPr sz="1800"/>
            </a:pPr>
            <a:r>
              <a:t>ch Wärme verloren geht. Bei einem beheizten Wohnwintergarten gehört der Boden deshalb bereits in das frühe Konzept, nicht in eine spätere Nachrüstung.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geschlossene oder verbundene Nutzung</a:t>
            </a:r>
          </a:p>
        </p:txBody>
      </p:sp>
      <p:sp>
        <p:nvSpPr>
          <p:cNvPr id="3" name="Content Placeholder 2"/>
          <p:cNvSpPr>
            <a:spLocks noGrp="1"/>
          </p:cNvSpPr>
          <p:nvPr>
            <p:ph idx="1"/>
          </p:nvPr>
        </p:nvSpPr>
        <p:spPr/>
        <p:txBody>
          <a:bodyPr/>
          <a:lstStyle/>
          <a:p>
            <a:pPr>
              <a:defRPr sz="1800"/>
            </a:pPr>
            <a:r>
              <a:t>Auch die Verbindung zum Haus verändert die energetische Situation. Bei einer offenen Verbindung wirkt der Wintergarten als Klimapuffer und kann das Haus mit aufheizen, sofern er stärker erwärmt ist. Bei einer geschlossenen Tür entsteht ein eigener Klimabereich, der separat bilanziert werden muss. Eine Wandöffnung mit Tür wirkt auf beide Seiten; Lage, Größe und Dichtheit beeinflussen den Austausch. Ungunstig wird die Bilanz, wenn mehrere Schwachstellen gleichzeitig auftreten: hohe Verluste bei Glas, Rahmen, Boden oder Anschluss, wenig Sonneneintrag und eine Umnutzung, für die die Konstruktion nicht vorbereitet ist. Besonders problematisch ist </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geschlossene oder verbundene Nutzung</a:t>
            </a:r>
          </a:p>
        </p:txBody>
      </p:sp>
      <p:sp>
        <p:nvSpPr>
          <p:cNvPr id="3" name="Content Placeholder 2"/>
          <p:cNvSpPr>
            <a:spLocks noGrp="1"/>
          </p:cNvSpPr>
          <p:nvPr>
            <p:ph idx="1"/>
          </p:nvPr>
        </p:nvSpPr>
        <p:spPr/>
        <p:txBody>
          <a:bodyPr/>
          <a:lstStyle/>
          <a:p>
            <a:pPr>
              <a:defRPr sz="1800"/>
            </a:pPr>
            <a:r>
              <a:t>es, wenn die Verglasung nur nach sommerlichen Anforderungen ausgewählt, der Winteraspekt aber außer Acht gelassen wird.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Anfrage geklärt werden sollte</a:t>
            </a:r>
          </a:p>
        </p:txBody>
      </p:sp>
      <p:sp>
        <p:nvSpPr>
          <p:cNvPr id="3" name="Content Placeholder 2"/>
          <p:cNvSpPr>
            <a:spLocks noGrp="1"/>
          </p:cNvSpPr>
          <p:nvPr>
            <p:ph idx="1"/>
          </p:nvPr>
        </p:nvSpPr>
        <p:spPr/>
        <p:txBody>
          <a:bodyPr/>
          <a:lstStyle/>
          <a:p>
            <a:pPr>
              <a:defRPr sz="1800"/>
            </a:pPr>
            <a:r>
              <a:t>Eine vergleichbare Anfrage sollte nicht nur Ausstattungsmerkmale, sondern ein zusammenhängendes Planungskonzept beschreiben. Zunächst wird die gewünschte Nutzung festgelegt: Welche Temperaturen sollen im Wintergarten erreicht werden und wie häufig soll er beheizt werden? Anschließend sind Ausrichtung und Verschattung zu notieren. Für den Boden und Anschluss helfen Angaben zur Hauswand sowie zur Lage von Bodenplatte oder Kellerdecke. Bei der Verglasung sollten U-Wert, g-Wert und Profil gemeinsam genannt werden. Schließlich ist zu prüfen, welche Bauteile bei einer späteren Umnutzung erhalten bleiben können. Die praktischen Prüfschritte vor der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vor der Anfrage geklärt werden sollte</a:t>
            </a:r>
          </a:p>
        </p:txBody>
      </p:sp>
      <p:sp>
        <p:nvSpPr>
          <p:cNvPr id="3" name="Content Placeholder 2"/>
          <p:cNvSpPr>
            <a:spLocks noGrp="1"/>
          </p:cNvSpPr>
          <p:nvPr>
            <p:ph idx="1"/>
          </p:nvPr>
        </p:nvSpPr>
        <p:spPr/>
        <p:txBody>
          <a:bodyPr/>
          <a:lstStyle/>
          <a:p>
            <a:pPr>
              <a:defRPr sz="1800"/>
            </a:pPr>
            <a:r>
              <a:t>Anfrage fassen diese Punkte übersichtlich zusammen und erleichtern den Vergleich eingehender Angebote.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Wintergarten-Energiebilanz: Solare Gewinne gegen Verluste über Hülle, Boden und Anschluss</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