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40holzbau/holzbalkon-anbindung-tragwerkstypen-gelaender/" TargetMode="External"/><Relationship Id="rId3" Type="http://schemas.openxmlformats.org/officeDocument/2006/relationships/hyperlink" Target="https://holzdach.bitbucket.io/040holzbau/dateien/minimax-f861a4457fc3fd3cf3ddbb5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Holzbalkon anbinden: freitragend, eingehängt oder gestützt – und was das für Geländer und Bestandsaufnahme bedeutet · Erklärende Präsentation</a:t>
            </a:r>
          </a:p>
        </p:txBody>
      </p:sp>
      <p:sp>
        <p:nvSpPr>
          <p:cNvPr id="3" name="Content Placeholder 2"/>
          <p:cNvSpPr>
            <a:spLocks noGrp="1"/>
          </p:cNvSpPr>
          <p:nvPr>
            <p:ph idx="1"/>
          </p:nvPr>
        </p:nvSpPr>
        <p:spPr/>
        <p:txBody>
          <a:bodyPr/>
          <a:lstStyle/>
          <a:p>
            <a:r>
              <a:t>Überblick: Wer einen neuen, tragenden Holzbalkon an ein bestehendes Gebäude anschließen lassen will, sollte die Bauweise nicht erst nach dem äußeren Eindruck auswählen. Entscheidend ist, wie die Lasten aufgenommen, weitergeleitet und im Geländer verankert werden. Freitragend, eingehängt oder gestützt unterscheiden sich deutlich in Eingriffen, Gründung und Anschlussdetails. Dieser Überblick schafft eine belastbare Grundlage für die Bestandsaufnahme und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Tragwerksarten im direkten Vergleich</a:t>
            </a:r>
          </a:p>
        </p:txBody>
      </p:sp>
      <p:sp>
        <p:nvSpPr>
          <p:cNvPr id="3" name="Content Placeholder 2"/>
          <p:cNvSpPr>
            <a:spLocks noGrp="1"/>
          </p:cNvSpPr>
          <p:nvPr>
            <p:ph idx="1"/>
          </p:nvPr>
        </p:nvSpPr>
        <p:spPr/>
        <p:txBody>
          <a:bodyPr/>
          <a:lstStyle/>
          <a:p>
            <a:pPr>
              <a:defRPr sz="1800"/>
            </a:pPr>
            <a:r>
              <a:t>Beim freitragenden Holzbalkon übernimmt das Gebäude einen Teil der Last. Auskragende Träger oder einbindende Bauteile leiten die Kräfte in die Geschossdecke oder in geeignete, verstärkte Bestandsteile. Unter dem Balkon entsteht kein zusätzliches Auflager. Dafür sind vergleichsweise umfangreiche Eingriffe in die bestehende Konstruktion und ein statischer Nachweis erforderlich. Der eingehängt befestigte Balkon bildet einen Mittelweg: Konsolen, Anker oder spezielle Verbindungsmittel übernehmen den Anschluss an der Außenwand. Eine geeignete, tragfähige Wand und ein Anschluss gegen ungeplanten Wassereintritt sind Voraussetzungen. Beim gestützten 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Tragwerksarten im direkten Vergleich</a:t>
            </a:r>
          </a:p>
        </p:txBody>
      </p:sp>
      <p:sp>
        <p:nvSpPr>
          <p:cNvPr id="3" name="Content Placeholder 2"/>
          <p:cNvSpPr>
            <a:spLocks noGrp="1"/>
          </p:cNvSpPr>
          <p:nvPr>
            <p:ph idx="1"/>
          </p:nvPr>
        </p:nvSpPr>
        <p:spPr/>
        <p:txBody>
          <a:bodyPr/>
          <a:lstStyle/>
          <a:p>
            <a:pPr>
              <a:defRPr sz="1800"/>
            </a:pPr>
            <a:r>
              <a:t>alkon werden die Vertikallasten über eigene Stützen oder Wandteile in den Baugrund geleitet. Das Gebäude muss dann vor allem horizontale Einwirkungen aufnehmen.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Geländer zum Tragkonzept gehört</a:t>
            </a:r>
          </a:p>
        </p:txBody>
      </p:sp>
      <p:sp>
        <p:nvSpPr>
          <p:cNvPr id="3" name="Content Placeholder 2"/>
          <p:cNvSpPr>
            <a:spLocks noGrp="1"/>
          </p:cNvSpPr>
          <p:nvPr>
            <p:ph idx="1"/>
          </p:nvPr>
        </p:nvSpPr>
        <p:spPr/>
        <p:txBody>
          <a:bodyPr/>
          <a:lstStyle/>
          <a:p>
            <a:pPr>
              <a:defRPr sz="1800"/>
            </a:pPr>
            <a:r>
              <a:t>Ein Geländer ist nicht nur ein Schutzbauteil. Es muss außerdem horizontale Kräfte aufnehmen, die im Balkon und an seinen Eckbereichen entstehen. Bei freitragenden Balkonen ist die Befestigung der Pfosten häufig direkt in das lastabtragende System integriert. Bei gestützten Konstruktionen kann sie einfacher ausfallen, während der Anschluss weiterhin zuverlässig sein muss. Auch die Materialwahl beeinflusst das Zusammenspiel: Holz, Stahl und Edelstahl haben unterschiedliche Steifigkeiten. Ein Geländer mit Stahlimpulsen kann das Tragwerk entlasten; eine vollständige Holzkonstruktion benötigt entsprechend andere Querschnitte. Die Geländerhöhe und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Geländer zum Tragkonzept gehört</a:t>
            </a:r>
          </a:p>
        </p:txBody>
      </p:sp>
      <p:sp>
        <p:nvSpPr>
          <p:cNvPr id="3" name="Content Placeholder 2"/>
          <p:cNvSpPr>
            <a:spLocks noGrp="1"/>
          </p:cNvSpPr>
          <p:nvPr>
            <p:ph idx="1"/>
          </p:nvPr>
        </p:nvSpPr>
        <p:spPr/>
        <p:txBody>
          <a:bodyPr/>
          <a:lstStyle/>
          <a:p>
            <a:pPr>
              <a:defRPr sz="1800"/>
            </a:pPr>
            <a:r>
              <a:t>die Gestaltung der Öffnungen hängen von der jeweiligen Absturzhöhe und den geltenden Regeln ab. Pauschale Maße ersetzen daher keine konkrete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Lösung hängt vom vorhandenen Gebäude ab</a:t>
            </a:r>
          </a:p>
        </p:txBody>
      </p:sp>
      <p:sp>
        <p:nvSpPr>
          <p:cNvPr id="3" name="Content Placeholder 2"/>
          <p:cNvSpPr>
            <a:spLocks noGrp="1"/>
          </p:cNvSpPr>
          <p:nvPr>
            <p:ph idx="1"/>
          </p:nvPr>
        </p:nvSpPr>
        <p:spPr/>
        <p:txBody>
          <a:bodyPr/>
          <a:lstStyle/>
          <a:p>
            <a:pPr>
              <a:defRPr sz="1800"/>
            </a:pPr>
            <a:r>
              <a:t>Es gibt keine universally beste Balkonbauweise. Die Wahl wird durch die vorhandene Geschossdecke oder Wand, den Zustand des Gebäudes und die Lage auf dem Grundstück bestimmt. Ein älteres Mauerwerksgebäude verlangt beispielsweise andere Aufmerksamkeit für den Anschluss als eine Konstruktion mit geeigneter Holzbalkendecke. Auch der gewünschte Balkon und die verfügbare Fläche spielen eine Rolle. Wichtig ist außerdem, ob im Garten eigene Stützen möglich sind oder ob der Bereich vollständig frei bleiben muss. Ein früh geklärter Planungsrahmen verhindert, dass ein bevorzugtes Gestaltungsidee erst nachträglich an nicht geeignete Bestandsbedingungen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Lösung hängt vom vorhandenen Gebäude ab</a:t>
            </a:r>
          </a:p>
        </p:txBody>
      </p:sp>
      <p:sp>
        <p:nvSpPr>
          <p:cNvPr id="3" name="Content Placeholder 2"/>
          <p:cNvSpPr>
            <a:spLocks noGrp="1"/>
          </p:cNvSpPr>
          <p:nvPr>
            <p:ph idx="1"/>
          </p:nvPr>
        </p:nvSpPr>
        <p:spPr/>
        <p:txBody>
          <a:bodyPr/>
          <a:lstStyle/>
          <a:p>
            <a:pPr>
              <a:defRPr sz="1800"/>
            </a:pPr>
            <a:r>
              <a:t>angepasst werden muss. Ergänzende Orientierung bietet der weiterführende Ratgeber zur Holzbalkon-Anbindung.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Bestandsangaben gehören in die erste Unterlagenmappe</a:t>
            </a:r>
          </a:p>
        </p:txBody>
      </p:sp>
      <p:sp>
        <p:nvSpPr>
          <p:cNvPr id="3" name="Content Placeholder 2"/>
          <p:cNvSpPr>
            <a:spLocks noGrp="1"/>
          </p:cNvSpPr>
          <p:nvPr>
            <p:ph idx="1"/>
          </p:nvPr>
        </p:nvSpPr>
        <p:spPr/>
        <p:txBody>
          <a:bodyPr/>
          <a:lstStyle/>
          <a:p>
            <a:pPr>
              <a:defRPr sz="1800"/>
            </a:pPr>
            <a:r>
              <a:t>Für die grobe Einordnung des Tragkonzepts sollten Art und Aufbau der Geschossdecke beziehungsweise der Anschlusswand dokumentiert werden. Dazu kommen erkennbare Schäden, vorhandene Verankerungen und frühere Eingriffe in die Fassade. Ebenso relevant sind die geplante Balkonhöhe, die gewünschte Fläche, die Lage auf dem Grundstück und der Zugang zum Bauort. Zu klären ist außerdem, ob eigene Stützen im Baugrund gegründet werden können. Diese Angaben ersetzen keine Prüfung am konkreten Gebäude, schaffen aber eine gute Grundlage für die Auswahl eines passenden Systems. Weitere Hinweise zur Frage Holzbalkon anbinden finden sich im begleitenden Fachb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Bestandsangaben gehören in die erste Unterlagenmappe</a:t>
            </a:r>
          </a:p>
        </p:txBody>
      </p:sp>
      <p:sp>
        <p:nvSpPr>
          <p:cNvPr id="3" name="Content Placeholder 2"/>
          <p:cNvSpPr>
            <a:spLocks noGrp="1"/>
          </p:cNvSpPr>
          <p:nvPr>
            <p:ph idx="1"/>
          </p:nvPr>
        </p:nvSpPr>
        <p:spPr/>
        <p:txBody>
          <a:bodyPr/>
          <a:lstStyle/>
          <a:p>
            <a:pPr>
              <a:defRPr sz="1800"/>
            </a:pPr>
            <a:r>
              <a:t>eitrag.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Konzept zur prüffähigen Planung</a:t>
            </a:r>
          </a:p>
        </p:txBody>
      </p:sp>
      <p:sp>
        <p:nvSpPr>
          <p:cNvPr id="3" name="Content Placeholder 2"/>
          <p:cNvSpPr>
            <a:spLocks noGrp="1"/>
          </p:cNvSpPr>
          <p:nvPr>
            <p:ph idx="1"/>
          </p:nvPr>
        </p:nvSpPr>
        <p:spPr/>
        <p:txBody>
          <a:bodyPr/>
          <a:lstStyle/>
          <a:p>
            <a:pPr>
              <a:defRPr sz="1800"/>
            </a:pPr>
            <a:r>
              <a:t>Nach der Bestandsaufnahme lassen sich die möglichen Anschlüsse, Geländerdetails und Gründungen eingrenzen. Die tatsächliche Eignung muss anschließend für das einzelne Gebäude und die örtlichen Gegebenheiten geprüft werden. Besonders wichtig sind dabei der nachweisbare Lastpfad, die konstruktive Ausbildung des Übergangs und der Schutz vor Feuchtigkeit. Auch die Gestaltung des Geländers ist in diese Prüfung einzubeziehen, damit Sicherung und Tragwerk gemeinsam funktionieren. Wer sein Vorhaben in Hamburg konkret einordnen lassen möchte, kann den Bestand und das Nutzungsziel schriftlich beschreiben. So lassen sich offene Fragen gezielt vorbereite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Konzept zur prüffähigen Planung</a:t>
            </a:r>
          </a:p>
        </p:txBody>
      </p:sp>
      <p:sp>
        <p:nvSpPr>
          <p:cNvPr id="3" name="Content Placeholder 2"/>
          <p:cNvSpPr>
            <a:spLocks noGrp="1"/>
          </p:cNvSpPr>
          <p:nvPr>
            <p:ph idx="1"/>
          </p:nvPr>
        </p:nvSpPr>
        <p:spPr/>
        <p:txBody>
          <a:bodyPr/>
          <a:lstStyle/>
          <a:p>
            <a:pPr>
              <a:defRPr sz="1800"/>
            </a:pPr>
            <a:r>
              <a:t>n und die passenden Fachplanungen zu beauftragen.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Holzbalkon anbinden: freitragend, eingehängt oder gestützt – und was das für Geländer und Bestandsaufnahme bedeutet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