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wintergarten/wintergarten-foerderung-hamburg/" TargetMode="External"/><Relationship Id="rId3" Type="http://schemas.openxmlformats.org/officeDocument/2006/relationships/hyperlink" Target="https://holzdach.bitbucket.io/040wintergarten/dateien/minimax-0792fffd93888b12136354b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Förderprogramme für den Wintergarten in Hamburg: Welche Wege in Frage kommen · Erklärende Präsentation</a:t>
            </a:r>
          </a:p>
        </p:txBody>
      </p:sp>
      <p:sp>
        <p:nvSpPr>
          <p:cNvPr id="3" name="Content Placeholder 2"/>
          <p:cNvSpPr>
            <a:spLocks noGrp="1"/>
          </p:cNvSpPr>
          <p:nvPr>
            <p:ph idx="1"/>
          </p:nvPr>
        </p:nvSpPr>
        <p:spPr/>
        <p:txBody>
          <a:bodyPr/>
          <a:lstStyle/>
          <a:p>
            <a:r>
              <a:t>Überblick: Wer in Hamburg einen Wintergarten plant, sollte die Förderfähigkeit vor der Angebotsplanung klären. Denn Quadratmeterpreise allein sagen wenig darüber aus, ob eine Maßnahme die energetischen, baulichen und verfahrensrechtlichen Anforderungen eines Programms erfüllt. Der Überblick zum Förderrahmen in Hamburg zeigt, welche Maßnahmen infrage kommen können und worauf bei Technik, Angebot und Ablauf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ist selten ein eigenständiges Wintergartenprogramm</a:t>
            </a:r>
          </a:p>
        </p:txBody>
      </p:sp>
      <p:sp>
        <p:nvSpPr>
          <p:cNvPr id="3" name="Content Placeholder 2"/>
          <p:cNvSpPr>
            <a:spLocks noGrp="1"/>
          </p:cNvSpPr>
          <p:nvPr>
            <p:ph idx="1"/>
          </p:nvPr>
        </p:nvSpPr>
        <p:spPr/>
        <p:txBody>
          <a:bodyPr/>
          <a:lstStyle/>
          <a:p>
            <a:pPr>
              <a:defRPr sz="1800"/>
            </a:pPr>
            <a:r>
              <a:t>Eine direkte Förderung allein für den Wintergarten gibt es in Hamburg typischerweise nicht. Förderfähig kann eine Maßnahme stattdessen werden, wenn sie Bestandteil einer umfassenderen energetischen oder städtebaulichen Aufgabe ist. Möglich sind beispielsweise einzelne Bauteile innerhalb einer Sanierung der Gebäudehülle, ein Anteil an einer quartierbezogenen Programmphase oder eine bundesweite Förderung einzelner technischer Komponenten. Welcher Weg tatsächlich greift, hängt vom Programmgebiet, der Programmperiode und den geforderten Nachweisen ab. Vor der Planung sollte deshalb geklärt werden, ob überhaupt eine passende Fördergrundlage besteh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ist selten ein eigenständiges Wintergartenprogramm</a:t>
            </a:r>
          </a:p>
        </p:txBody>
      </p:sp>
      <p:sp>
        <p:nvSpPr>
          <p:cNvPr id="3" name="Content Placeholder 2"/>
          <p:cNvSpPr>
            <a:spLocks noGrp="1"/>
          </p:cNvSpPr>
          <p:nvPr>
            <p:ph idx="1"/>
          </p:nvPr>
        </p:nvSpPr>
        <p:spPr/>
        <p:txBody>
          <a:bodyPr/>
          <a:lstStyle/>
          <a:p>
            <a:pPr>
              <a:defRPr sz="1800"/>
            </a:pPr>
            <a:r>
              <a:t>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technische Entwurf entscheidet über die Förderfähigkeit</a:t>
            </a:r>
          </a:p>
        </p:txBody>
      </p:sp>
      <p:sp>
        <p:nvSpPr>
          <p:cNvPr id="3" name="Content Placeholder 2"/>
          <p:cNvSpPr>
            <a:spLocks noGrp="1"/>
          </p:cNvSpPr>
          <p:nvPr>
            <p:ph idx="1"/>
          </p:nvPr>
        </p:nvSpPr>
        <p:spPr/>
        <p:txBody>
          <a:bodyPr/>
          <a:lstStyle/>
          <a:p>
            <a:pPr>
              <a:defRPr sz="1800"/>
            </a:pPr>
            <a:r>
              <a:t>Für die meisten Förderwege ist die energetische Mindestqualität ein zentraler Filter. Ein klassischer, ungedämmter Kaltwintergarten erfüllt diese Anforderungen in der Regel nicht. Relevant ist daher die Qualität der gesamten Konstruktion: Verglasung, Anschlüsse an den Bestand, Wärmebrücken und gegebenenfalls der Bodenaufbau müssen zusammenpassen. Auch ein Systemnachweis ist wichtig; die Angabe einer einzelnen Scheibe oder eines Sicherheitsglases genügt nicht, um die Einbausituation zu beurteilen. Baugrund, Lastabtragung und Entwässerung gehören ebenfalls zur frühen Planung, weil Änderungen am geplanten Aufbau später auch die fördertechnische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technische Entwurf entscheidet über die Förderfähigkeit</a:t>
            </a:r>
          </a:p>
        </p:txBody>
      </p:sp>
      <p:sp>
        <p:nvSpPr>
          <p:cNvPr id="3" name="Content Placeholder 2"/>
          <p:cNvSpPr>
            <a:spLocks noGrp="1"/>
          </p:cNvSpPr>
          <p:nvPr>
            <p:ph idx="1"/>
          </p:nvPr>
        </p:nvSpPr>
        <p:spPr/>
        <p:txBody>
          <a:bodyPr/>
          <a:lstStyle/>
          <a:p>
            <a:pPr>
              <a:defRPr sz="1800"/>
            </a:pPr>
            <a:r>
              <a:t>Bewertung beeinflussen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Kostenangebote unter Förderbedingungen vergleichen</a:t>
            </a:r>
          </a:p>
        </p:txBody>
      </p:sp>
      <p:sp>
        <p:nvSpPr>
          <p:cNvPr id="3" name="Content Placeholder 2"/>
          <p:cNvSpPr>
            <a:spLocks noGrp="1"/>
          </p:cNvSpPr>
          <p:nvPr>
            <p:ph idx="1"/>
          </p:nvPr>
        </p:nvSpPr>
        <p:spPr/>
        <p:txBody>
          <a:bodyPr/>
          <a:lstStyle/>
          <a:p>
            <a:pPr>
              <a:defRPr sz="1800"/>
            </a:pPr>
            <a:r>
              <a:t>Bei möglicher Förderung benötigen Angebote eine zusätzliche Vergleichsachse. Neben dem Preis ist zu prüfen, welche Positionen die geforderte Mindestqualität erfüllen, welche separat kalkuliert werden und wo noch Nachweise fehlen. Sinnvoll ist eine klare Kennzeichnung jeder Leistung als enthalten, separat angeboten oder ungeklärt. Zu einer sachgerechten Prüfung gehören außerdem Angaben zur Verglasung, zum Aufbau der Hülle, zum Anschluss an das Gebäude sowie zu Fundament und Entwässerung. So lassen sich Angebote nicht nur preislich, sondern auch hinsichtlich ihrer Eignung für das jeweilige Förderprogramm vergleichen.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Reihenfolge schützt die Förderung</a:t>
            </a:r>
          </a:p>
        </p:txBody>
      </p:sp>
      <p:sp>
        <p:nvSpPr>
          <p:cNvPr id="3" name="Content Placeholder 2"/>
          <p:cNvSpPr>
            <a:spLocks noGrp="1"/>
          </p:cNvSpPr>
          <p:nvPr>
            <p:ph idx="1"/>
          </p:nvPr>
        </p:nvSpPr>
        <p:spPr/>
        <p:txBody>
          <a:bodyPr/>
          <a:lstStyle/>
          <a:p>
            <a:pPr>
              <a:defRPr sz="1800"/>
            </a:pPr>
            <a:r>
              <a:t>Viele Förderwege verlangen eine feste Abfolge: Antragstellung, Bewilligung, Auftragsvergabe, Ausführung und abschließender Verwendungsnachweis. Wird ein Auftrag vor der Bewilligung erteilt, kann die Förderung entfallen. Ebenso wichtig ist die Dokumentation der tatsächlich eingebauten Bauteile. Weicht die Ausführung von der Bewilligung oder vom Angebot ab, sollte die Förderfähigkeit erneut geprüft werden. Praktisch sinnvoll ist daher, zunächst die Förderbedingungen technisch zu klären, passende Angebote einzuholen, den Antrag zu stellen und erst nach Bewilligung zu beauftragen. Den technischen Ablauf kann der Überblick zum Bauzeit und Ablaufpl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Reihenfolge schützt die Förderung</a:t>
            </a:r>
          </a:p>
        </p:txBody>
      </p:sp>
      <p:sp>
        <p:nvSpPr>
          <p:cNvPr id="3" name="Content Placeholder 2"/>
          <p:cNvSpPr>
            <a:spLocks noGrp="1"/>
          </p:cNvSpPr>
          <p:nvPr>
            <p:ph idx="1"/>
          </p:nvPr>
        </p:nvSpPr>
        <p:spPr/>
        <p:txBody>
          <a:bodyPr/>
          <a:lstStyle/>
          <a:p>
            <a:pPr>
              <a:defRPr sz="1800"/>
            </a:pPr>
            <a:r>
              <a:t>an ergänzen.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Förderanfrage</a:t>
            </a:r>
          </a:p>
        </p:txBody>
      </p:sp>
      <p:sp>
        <p:nvSpPr>
          <p:cNvPr id="3" name="Content Placeholder 2"/>
          <p:cNvSpPr>
            <a:spLocks noGrp="1"/>
          </p:cNvSpPr>
          <p:nvPr>
            <p:ph idx="1"/>
          </p:nvPr>
        </p:nvSpPr>
        <p:spPr/>
        <p:txBody>
          <a:bodyPr/>
          <a:lstStyle/>
          <a:p>
            <a:pPr>
              <a:defRPr sz="1800"/>
            </a:pPr>
            <a:r>
              <a:t>Vor einer Förderanfrage sollten das Nutzungsziel, die Gebäudesituation und der Untergrund geklärt sein. Ebenso wichtig sind die gewählte Dachform, die Verglasung, die Beschattung und die geplante Anschlussausführung. Das Angebot muss förderrelevante Positionen eindeutig ausweisen. Zuständig für die jeweils aktuelle Programmlage sind die entsprechenden Förderstellen; auch die geltenden Hamburger Bauordnungsvorschriften sind einzubeziehen. Wer diese Punkte frühzeitig klärt, kann technische und verfahrenstechnische Risiken reduzieren und vermeidet, dass eine förderfähige Planung erst während der Ausführung an ihre Grenzen stößt.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Förderprogramme für den Wintergarten in Hamburg: Welche Wege in Frage kommen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