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040wintergarten/innenraumakustik-wintergarten-hall-verbessern/" TargetMode="External"/><Relationship Id="rId3" Type="http://schemas.openxmlformats.org/officeDocument/2006/relationships/hyperlink" Target="https://holzdach.bitbucket.io/040wintergarten/dateien/minimax-5d12aa809af7c953667a73a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Innenraumakustik im Wintergarten: Warum es so stark hallt – und was die Transparenz erhält · Erklärende Präsentation</a:t>
            </a:r>
          </a:p>
        </p:txBody>
      </p:sp>
      <p:sp>
        <p:nvSpPr>
          <p:cNvPr id="3" name="Content Placeholder 2"/>
          <p:cNvSpPr>
            <a:spLocks noGrp="1"/>
          </p:cNvSpPr>
          <p:nvPr>
            <p:ph idx="1"/>
          </p:nvPr>
        </p:nvSpPr>
        <p:spPr/>
        <p:txBody>
          <a:bodyPr/>
          <a:lstStyle/>
          <a:p>
            <a:r>
              <a:t>Überblick: Ein gut nutzbarer Wintergarten braucht mehr als schönes Glas und viel Licht. Wenn bereits ein einfaches Gespräch anstrengt, weil der Raum hallt, bleibt die meiste Zeit des Aufenthalts unbefriedigend. Die Akustik beeinflusst unmittelbar, wie gern Menschen ihren Glasanbau nutzen – und sie lässt sich gezielt verbessern, ohne die gewünschte Offenheit aufzugeben. Dieser Ratgeber zeigt, worauf es bei der Planung ankommt und welche Maßnahmen den größten Effekt haben.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Alltagstauglichkeit durch bessere Akustik</a:t>
            </a:r>
          </a:p>
        </p:txBody>
      </p:sp>
      <p:sp>
        <p:nvSpPr>
          <p:cNvPr id="3" name="Content Placeholder 2"/>
          <p:cNvSpPr>
            <a:spLocks noGrp="1"/>
          </p:cNvSpPr>
          <p:nvPr>
            <p:ph idx="1"/>
          </p:nvPr>
        </p:nvSpPr>
        <p:spPr/>
        <p:txBody>
          <a:bodyPr/>
          <a:lstStyle/>
          <a:p>
            <a:pPr>
              <a:defRPr sz="1800"/>
            </a:pPr>
            <a:r>
              <a:t>Ein Hallraum macht nicht nur Gespräche mühsam, sondern verändert die gesamte Nutzung des Wintergartens. Musik klingt flach, das Telefonieren im Stehen wird zur Anstrengung, und selbst das Aufstellen einer Leseecke fühlt sich unbefriedigend an, weil der Klangcharakter dem Raumgefühl widerspricht. Wer seinen Glasanbau regelmäßig nutzen möchte, sollte die Akustik daher frühzeitig in die Planung einbeziehen. Schon mit wenigen gezielten Maßnahmen lässt sich der Unterschied zwischen einem selten genutzten Schmuckstück und einem täglichen Aufenthaltsraum spürbar machen. Dabei geht es nicht um professionelle Studioakustik, sondern um eine angenehme 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Alltagstauglichkeit durch bessere Akustik</a:t>
            </a:r>
          </a:p>
        </p:txBody>
      </p:sp>
      <p:sp>
        <p:nvSpPr>
          <p:cNvPr id="3" name="Content Placeholder 2"/>
          <p:cNvSpPr>
            <a:spLocks noGrp="1"/>
          </p:cNvSpPr>
          <p:nvPr>
            <p:ph idx="1"/>
          </p:nvPr>
        </p:nvSpPr>
        <p:spPr/>
        <p:txBody>
          <a:bodyPr/>
          <a:lstStyle/>
          <a:p>
            <a:pPr>
              <a:defRPr sz="1800"/>
            </a:pPr>
            <a:r>
              <a:t>rundsituation, in der sich Sprache und Ruhe natürlich anfühlen.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Transparenz und Schallschutz kein Widerspruch</a:t>
            </a:r>
          </a:p>
        </p:txBody>
      </p:sp>
      <p:sp>
        <p:nvSpPr>
          <p:cNvPr id="3" name="Content Placeholder 2"/>
          <p:cNvSpPr>
            <a:spLocks noGrp="1"/>
          </p:cNvSpPr>
          <p:nvPr>
            <p:ph idx="1"/>
          </p:nvPr>
        </p:nvSpPr>
        <p:spPr/>
        <p:txBody>
          <a:bodyPr/>
          <a:lstStyle/>
          <a:p>
            <a:pPr>
              <a:defRPr sz="1800"/>
            </a:pPr>
            <a:r>
              <a:t>Viele Eigentümer fürchten, dass akustische Maßnahmen den offenen Charakter ihres Wintergartens zerstören. Diese Sorge ist verständlich, aber unbegründet. Die wirksamsten Lösungen arbeiten mit Materialien, die auch optisch zum Glasanbau passen: textile Beschattung, gepolsterte Möbel, Teppichböden und Begrünung. Diese Elemente schlucken den Schall, ohne den Raum optisch zu verkleinern oder zu verbauen. Entscheidend ist nicht die Menge allein, sondern die Verteilung über den Raum. Einzelne große Flächen helfen weniger als mehrere mittelgroße Absorptionsflächen an den richtigen Stellen. Eine vollgepolsterte Eckbank, mehrere Kissen und ein textile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Transparenz und Schallschutz kein Widerspruch</a:t>
            </a:r>
          </a:p>
        </p:txBody>
      </p:sp>
      <p:sp>
        <p:nvSpPr>
          <p:cNvPr id="3" name="Content Placeholder 2"/>
          <p:cNvSpPr>
            <a:spLocks noGrp="1"/>
          </p:cNvSpPr>
          <p:nvPr>
            <p:ph idx="1"/>
          </p:nvPr>
        </p:nvSpPr>
        <p:spPr/>
        <p:txBody>
          <a:bodyPr/>
          <a:lstStyle/>
          <a:p>
            <a:pPr>
              <a:defRPr sz="1800"/>
            </a:pPr>
            <a:r>
              <a:t>r Sonnenschutz vor den Glasflächen erzeugen gemeinsam eine spürbare Verbesserung, die sich harmonisch in das Gesamtbild einfügt.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Beschattung als stille Akustikreserve</a:t>
            </a:r>
          </a:p>
        </p:txBody>
      </p:sp>
      <p:sp>
        <p:nvSpPr>
          <p:cNvPr id="3" name="Content Placeholder 2"/>
          <p:cNvSpPr>
            <a:spLocks noGrp="1"/>
          </p:cNvSpPr>
          <p:nvPr>
            <p:ph idx="1"/>
          </p:nvPr>
        </p:nvSpPr>
        <p:spPr/>
        <p:txBody>
          <a:bodyPr/>
          <a:lstStyle/>
          <a:p>
            <a:pPr>
              <a:defRPr sz="1800"/>
            </a:pPr>
            <a:r>
              <a:t>Textiler Sonnenschutz wie Plissees, Rollos oder Stoffbahnen erfüllen im Sommer längst bekannte Funktionen gegen Hitze und Blendung. Kaum bewusst ist jedoch, dass dieselben Flächen auch den Schall absorbieren, sobald sie geschlossen oder teilweise geschlossen vor den Glasflächen hängen. Besonders effektiv wirken Stoffe, die nicht straff gespannt sind, sondern leicht wellig fallen. Für die Akustikplanung bedeutet das: Wer die textile Beschattung ohnehin vorsieht, kann sie als Zwei-für-eins-Lösung nutzen und muss keine separaten akustischen Maßnahmen ergänzen. Dabei genügt es, wenn die Beschattung in den Übergangszeiten regelmäßig genutzt wird.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Beschattung als stille Akustikreserve</a:t>
            </a:r>
          </a:p>
        </p:txBody>
      </p:sp>
      <p:sp>
        <p:nvSpPr>
          <p:cNvPr id="3" name="Content Placeholder 2"/>
          <p:cNvSpPr>
            <a:spLocks noGrp="1"/>
          </p:cNvSpPr>
          <p:nvPr>
            <p:ph idx="1"/>
          </p:nvPr>
        </p:nvSpPr>
        <p:spPr/>
        <p:txBody>
          <a:bodyPr/>
          <a:lstStyle/>
          <a:p>
            <a:pPr>
              <a:defRPr sz="1800"/>
            </a:pPr>
            <a:r>
              <a:t>Im Sommer bleibt sie zwar wegen der Hitze teilweise offen, doch in den kühleren Monaten kann sie geschlossen dauerhaft zur Ruhe im Raum beitragen.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Boden, Möbel und Begrünung gezielt einsetzen</a:t>
            </a:r>
          </a:p>
        </p:txBody>
      </p:sp>
      <p:sp>
        <p:nvSpPr>
          <p:cNvPr id="3" name="Content Placeholder 2"/>
          <p:cNvSpPr>
            <a:spLocks noGrp="1"/>
          </p:cNvSpPr>
          <p:nvPr>
            <p:ph idx="1"/>
          </p:nvPr>
        </p:nvSpPr>
        <p:spPr/>
        <p:txBody>
          <a:bodyPr/>
          <a:lstStyle/>
          <a:p>
            <a:pPr>
              <a:defRPr sz="1800"/>
            </a:pPr>
            <a:r>
              <a:t>Hartböden aus Fliesen, Naturstein oder versiegeltem Parkett sind akustisch problematisch und kommen in transparent gestalteten Wintergärten häufig vor. Ein textiler Läufer, Sisalbelag oder großflächiger Teppich unter dem Esstisch und den Sitzmöbeln verändert die Nachhallzeit deutlich, ohne den gesamten Boden zu bedecken. Ergänzend dazu wirken Polstermöbel und Kissen als Schallschlucker und Diffusoren, die den Klang im Raum brechen. Großblättrige Pflanzen wie Monstera oder Ficus leisten einen kleineren, aber hörbaren Beitrag und eignen sich besonders für Bereiche, die optisch frei bleiben sollen. Gemeinsam eingesetzt ergibt sich ein System aus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Boden, Möbel und Begrünung gezielt einsetzen</a:t>
            </a:r>
          </a:p>
        </p:txBody>
      </p:sp>
      <p:sp>
        <p:nvSpPr>
          <p:cNvPr id="3" name="Content Placeholder 2"/>
          <p:cNvSpPr>
            <a:spLocks noGrp="1"/>
          </p:cNvSpPr>
          <p:nvPr>
            <p:ph idx="1"/>
          </p:nvPr>
        </p:nvSpPr>
        <p:spPr/>
        <p:txBody>
          <a:bodyPr/>
          <a:lstStyle/>
          <a:p>
            <a:pPr>
              <a:defRPr sz="1800"/>
            </a:pPr>
            <a:r>
              <a:t> mehreren Maßnahmen, deren Einzelwirkung sich addiert und den Raum auch bei wechselnder Möblierung akustisch ausgewogen hält.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Akustik, Lüftung und Licht gemeinsam planen</a:t>
            </a:r>
          </a:p>
        </p:txBody>
      </p:sp>
      <p:sp>
        <p:nvSpPr>
          <p:cNvPr id="3" name="Content Placeholder 2"/>
          <p:cNvSpPr>
            <a:spLocks noGrp="1"/>
          </p:cNvSpPr>
          <p:nvPr>
            <p:ph idx="1"/>
          </p:nvPr>
        </p:nvSpPr>
        <p:spPr/>
        <p:txBody>
          <a:bodyPr/>
          <a:lstStyle/>
          <a:p>
            <a:pPr>
              <a:defRPr sz="1800"/>
            </a:pPr>
            <a:r>
              <a:t>Die wirksamsten Ergebnisse entstehen, wenn die Akustik nicht isoliert betrachtet wird, sondern zusammen mit Lüftung, Beschattung und Möblierung. Eine gute Querlüftung reduziert die sommerliche Hitze und verbessert gleichzeitig das Hörverstehen, weil Wärme die Sprachwahrnehmung erschwert. Textile Beschattung übernimmt gleichzeitig Sonnenschutz und Schallabsorption. Bei einem Beratungsgespräch empfiehlt es sich, eine kleine Skizze anzufertigen, die harte und weiche Oberflächen farbig markiert. So lässt sich schnell erkennen, wo noch akustische Reserven bestehen und welche Maßnahmen den größten Effekt für die jeweilige Nutzung haben. Eine frühze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Akustik, Lüftung und Licht gemeinsam planen</a:t>
            </a:r>
          </a:p>
        </p:txBody>
      </p:sp>
      <p:sp>
        <p:nvSpPr>
          <p:cNvPr id="3" name="Content Placeholder 2"/>
          <p:cNvSpPr>
            <a:spLocks noGrp="1"/>
          </p:cNvSpPr>
          <p:nvPr>
            <p:ph idx="1"/>
          </p:nvPr>
        </p:nvSpPr>
        <p:spPr/>
        <p:txBody>
          <a:bodyPr/>
          <a:lstStyle/>
          <a:p>
            <a:pPr>
              <a:defRPr sz="1800"/>
            </a:pPr>
            <a:r>
              <a:t>itige Abstimmung spart dabei nachträgliche Korrekturen und sorgt dafür, dass der Wintergarten vom ersten Tag an angenehm klingt.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Innenraumakustik im Wintergarten: Warum es so stark hallt – und was die Transparenz erhält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