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ausbaustufen-holzhausbau-vergleich/" TargetMode="External"/><Relationship Id="rId3" Type="http://schemas.openxmlformats.org/officeDocument/2006/relationships/hyperlink" Target="https://holzdach.bitbucket.io/1a-holzbau/dateien/minimax-0c19ac699568936deed1dcc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Ausbaustufen beim Holzhausbau: Rohbau, geschlossene Hülle und bezugsfertiges Haus im Vergleich · Erklärende Präsentation</a:t>
            </a:r>
          </a:p>
        </p:txBody>
      </p:sp>
      <p:sp>
        <p:nvSpPr>
          <p:cNvPr id="3" name="Content Placeholder 2"/>
          <p:cNvSpPr>
            <a:spLocks noGrp="1"/>
          </p:cNvSpPr>
          <p:nvPr>
            <p:ph idx="1"/>
          </p:nvPr>
        </p:nvSpPr>
        <p:spPr/>
        <p:txBody>
          <a:bodyPr/>
          <a:lstStyle/>
          <a:p>
            <a:r>
              <a:t>Überblick: Ein Holzhaus-Angebot wird erst vergleichbar, wenn klar ist, welche Ausbaustufe beschrieben wird. Rohbau, geschlossene Hülle und bezugsfertiges Haus enthalten unterschiedliche Leistungen. Entscheidend ist deshalb nicht nur der Angebotsbetrag, sondern auch der vertraglich vereinbarte Umfang, die Schnittstellen zwischen den Gewerken und die übernommenen Eigenleistungen. Der folgende Leitfaden zeigt, wie Angebote geprüft, fehlende Leistungen erkannt und Projektschritte sinnvoll vorbereitet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Ausbaustufe eindeutig bestimmen</a:t>
            </a:r>
          </a:p>
        </p:txBody>
      </p:sp>
      <p:sp>
        <p:nvSpPr>
          <p:cNvPr id="3" name="Content Placeholder 2"/>
          <p:cNvSpPr>
            <a:spLocks noGrp="1"/>
          </p:cNvSpPr>
          <p:nvPr>
            <p:ph idx="1"/>
          </p:nvPr>
        </p:nvSpPr>
        <p:spPr/>
        <p:txBody>
          <a:bodyPr/>
          <a:lstStyle/>
          <a:p>
            <a:pPr>
              <a:defRPr sz="1800"/>
            </a:pPr>
            <a:r>
              <a:t>Beginnen Sie mit einer kurzen Einordnung jedes Angebots: Handelt es sich um Rohbau, geschlossene Hülle oder bezugsfertigen Ausbau? Eine geschlossene Hülle umfasst typischerweise Außenwände, Dach und Fenster, lässt aber häufig Bodenbeläge, Haustechnik, Sanitärobjekte, Innenbekleidungen und Außenanschlüsse offen. Ein bezugsfertiges Haus umfasst zusätzlich Installationsebene, Innenausbau, technische Anlagen und Anschlüsse bis zur Übergabe. Diese Abgrenzung schafft eine gemeinsame Vergleichsbasis. Zwei Angebote mit gleichem Betrag können dennoch unterschiedlich viel Leistung enthalten. Die Zuordnung sollte deshalb direkt aus dem Vertrag oder Leis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Ausbaustufe eindeutig bestimmen</a:t>
            </a:r>
          </a:p>
        </p:txBody>
      </p:sp>
      <p:sp>
        <p:nvSpPr>
          <p:cNvPr id="3" name="Content Placeholder 2"/>
          <p:cNvSpPr>
            <a:spLocks noGrp="1"/>
          </p:cNvSpPr>
          <p:nvPr>
            <p:ph idx="1"/>
          </p:nvPr>
        </p:nvSpPr>
        <p:spPr/>
        <p:txBody>
          <a:bodyPr/>
          <a:lstStyle/>
          <a:p>
            <a:pPr>
              <a:defRPr sz="1800"/>
            </a:pPr>
            <a:r>
              <a:t>tungsverzeichnis übernommen und nicht lediglich aus der Bezeichnung des Angebots abgeleitet werden. Weitere Orientierung bietet der ausführliche Vergleich der Ausbaustufen beim Holzhausbau.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zeilenweise statt pauschal prüfen</a:t>
            </a:r>
          </a:p>
        </p:txBody>
      </p:sp>
      <p:sp>
        <p:nvSpPr>
          <p:cNvPr id="3" name="Content Placeholder 2"/>
          <p:cNvSpPr>
            <a:spLocks noGrp="1"/>
          </p:cNvSpPr>
          <p:nvPr>
            <p:ph idx="1"/>
          </p:nvPr>
        </p:nvSpPr>
        <p:spPr/>
        <p:txBody>
          <a:bodyPr/>
          <a:lstStyle/>
          <a:p>
            <a:pPr>
              <a:defRPr sz="1800"/>
            </a:pPr>
            <a:r>
              <a:t>Erstellen Sie für jedes Angebot dieselbe Checkliste. Erfasst werden Bodenplatte und Gründung, Tragwerk und Geschossdecken, Wände mit Beplankung und Dämmung, Dachstuhl, Dämmung und Eindeckung, Fenster und Außentüren sowie die Installationsebene für Leitungen. Ebenso wichtig sind Heizung, Sanitär und Elektrik, Innenbekleidungen, Bodenbeläge, Malerarbeiten und Außenanschlüsse für Wasser, Abwasser und Strom. Die Liste ist dabei keine feste Standardleistung: Maßgeblich bleibt, was vertraglich vereinbart wurde. Markieren Sie insbesondere Positionen, die nur in einem Angebot enthalten sind. Das verhindert Doppelbewertungen, etwa wenn die Bodenplatte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zeilenweise statt pauschal prüfen</a:t>
            </a:r>
          </a:p>
        </p:txBody>
      </p:sp>
      <p:sp>
        <p:nvSpPr>
          <p:cNvPr id="3" name="Content Placeholder 2"/>
          <p:cNvSpPr>
            <a:spLocks noGrp="1"/>
          </p:cNvSpPr>
          <p:nvPr>
            <p:ph idx="1"/>
          </p:nvPr>
        </p:nvSpPr>
        <p:spPr/>
        <p:txBody>
          <a:bodyPr/>
          <a:lstStyle/>
          <a:p>
            <a:pPr>
              <a:defRPr sz="1800"/>
            </a:pPr>
            <a:r>
              <a:t> einmal enthalten und einmal als separates Gewerk ausgewiesen wird. Ebenso sollten fehlende Leistungen sichtbar sein, statt erst während der Baustelle aufzufallen.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Eigenleistungen mit Umfang und Schnittstellen vereinbaren</a:t>
            </a:r>
          </a:p>
        </p:txBody>
      </p:sp>
      <p:sp>
        <p:nvSpPr>
          <p:cNvPr id="3" name="Content Placeholder 2"/>
          <p:cNvSpPr>
            <a:spLocks noGrp="1"/>
          </p:cNvSpPr>
          <p:nvPr>
            <p:ph idx="1"/>
          </p:nvPr>
        </p:nvSpPr>
        <p:spPr/>
        <p:txBody>
          <a:bodyPr/>
          <a:lstStyle/>
          <a:p>
            <a:pPr>
              <a:defRPr sz="1800"/>
            </a:pPr>
            <a:r>
              <a:t>Eigenleistungen schaffen nicht automatisch eine günstigere Gesamtlösung. Wer Arbeiten übernimmt, sollte schriftlich festhalten, welche Bauteile betroffen sind, welche Voraussetzungen vorliegen und welche Folgeleistungen andere Betriebe erbringen. Besonders relevant sind Verantwortlichkeiten für Anschlüsse, Wanddurchführungen und die Reihenfolge der Gewerke. Sinnvoll ist außerdem eine Terminabstimmung: Wenn eine Fläche, ein Anschluss oder ein Innenausbauschritt fehlt, können nachfolgende Arbeiten warten oder zusätzliche Anpassungen erfordern. Prüfen Sie daher, ob nach den vorgesehenen Eigenleistungen tatsächlich ein nutzbares Haus entsteht. 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Eigenleistungen mit Umfang und Schnittstellen vereinbaren</a:t>
            </a:r>
          </a:p>
        </p:txBody>
      </p:sp>
      <p:sp>
        <p:nvSpPr>
          <p:cNvPr id="3" name="Content Placeholder 2"/>
          <p:cNvSpPr>
            <a:spLocks noGrp="1"/>
          </p:cNvSpPr>
          <p:nvPr>
            <p:ph idx="1"/>
          </p:nvPr>
        </p:nvSpPr>
        <p:spPr/>
        <p:txBody>
          <a:bodyPr/>
          <a:lstStyle/>
          <a:p>
            <a:pPr>
              <a:defRPr sz="1800"/>
            </a:pPr>
            <a:r>
              <a:t>s Angebot sollte mit den geschuldeten Bauleistungen abgeglichen werden, damit erkennbar bleibt, welche Ergänzungen noch erforderlich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Planungsentscheidungen vor der Produktionsfreigabe klären</a:t>
            </a:r>
          </a:p>
        </p:txBody>
      </p:sp>
      <p:sp>
        <p:nvSpPr>
          <p:cNvPr id="3" name="Content Placeholder 2"/>
          <p:cNvSpPr>
            <a:spLocks noGrp="1"/>
          </p:cNvSpPr>
          <p:nvPr>
            <p:ph idx="1"/>
          </p:nvPr>
        </p:nvSpPr>
        <p:spPr/>
        <p:txBody>
          <a:bodyPr/>
          <a:lstStyle/>
          <a:p>
            <a:pPr>
              <a:defRPr sz="1800"/>
            </a:pPr>
            <a:r>
              <a:t>Bei einem Holzhaus werden Öffnungen, Leitungswege und Anschlüsse bereits vor der Vorfertigung relevant. Eine sinnvolle Reihenfolge beginnt mit Entwurf, technischer Abstimmung, prüffähiger Planung, Produktionsfreigabe und anschließender Montage. Spätere Änderungen können nicht nur das betroffene Bauteil, sondern auch angrenzende Gewerke beeinflussen. Notieren Sie deshalb vor der Freigabe, welche Entscheidungen bereits verbindlich sind und welche noch offen bleiben. Das betrifft sowohl gestalterische Anforderungen als auch technische Schnittstellen. Eine klare Dokumentation hilft, Unklarheiten zwischen Planung, Fertigung und Ausbau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Planungsentscheidungen vor der Produktionsfreigabe klären</a:t>
            </a:r>
          </a:p>
        </p:txBody>
      </p:sp>
      <p:sp>
        <p:nvSpPr>
          <p:cNvPr id="3" name="Content Placeholder 2"/>
          <p:cNvSpPr>
            <a:spLocks noGrp="1"/>
          </p:cNvSpPr>
          <p:nvPr>
            <p:ph idx="1"/>
          </p:nvPr>
        </p:nvSpPr>
        <p:spPr/>
        <p:txBody>
          <a:bodyPr/>
          <a:lstStyle/>
          <a:p>
            <a:pPr>
              <a:defRPr sz="1800"/>
            </a:pPr>
            <a:r>
              <a:t> und rechtzeitig Verantwortlichkeiten zuzuordnen.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Baustelle vorbereiten und Anfrage übersichtlich machen</a:t>
            </a:r>
          </a:p>
        </p:txBody>
      </p:sp>
      <p:sp>
        <p:nvSpPr>
          <p:cNvPr id="3" name="Content Placeholder 2"/>
          <p:cNvSpPr>
            <a:spLocks noGrp="1"/>
          </p:cNvSpPr>
          <p:nvPr>
            <p:ph idx="1"/>
          </p:nvPr>
        </p:nvSpPr>
        <p:spPr/>
        <p:txBody>
          <a:bodyPr/>
          <a:lstStyle/>
          <a:p>
            <a:pPr>
              <a:defRPr sz="1800"/>
            </a:pPr>
            <a:r>
              <a:t>Unabhängig von der Ausbaustufe benötigt die Montage eine erreichbare Baustelle, nutzbare Lagerflächen, abgestimmten Wetterschutz sowie einen geeigneten Kranstandort mit Entladebereich. Diese Punkte gehören in eine frühe Vorprüfung, weil sie den Ablauf auf dem Grundstück beeinflussen können. Für die weitere Projektvorbereitung bietet die Anfrage zur Planung und Vermittlung einen Einstieg in die Abstimmung mit Fachbetrieben. Halten Sie für die Anfrage die gewünschte Ausbaustufe, den voraussichtlichen Umfang, offene Leistungsabgrenzungen und vorgesehene Eigenleistungen bereit. So können die Beteiligten schneller erkennen, wo noch Informationen f</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Baustelle vorbereiten und Anfrage übersichtlich machen</a:t>
            </a:r>
          </a:p>
        </p:txBody>
      </p:sp>
      <p:sp>
        <p:nvSpPr>
          <p:cNvPr id="3" name="Content Placeholder 2"/>
          <p:cNvSpPr>
            <a:spLocks noGrp="1"/>
          </p:cNvSpPr>
          <p:nvPr>
            <p:ph idx="1"/>
          </p:nvPr>
        </p:nvSpPr>
        <p:spPr/>
        <p:txBody>
          <a:bodyPr/>
          <a:lstStyle/>
          <a:p>
            <a:pPr>
              <a:defRPr sz="1800"/>
            </a:pPr>
            <a:r>
              <a:t>ehlen und welche Punkte verbindlich geklärt werden müssen.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Ausbaustufen beim Holzhausbau: Rohbau, geschlossene Hülle und bezugsfertiges Haus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