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holzpflege-aussenbereich-jahreslauf-fassade-terrasse-balkon/" TargetMode="External"/><Relationship Id="rId3" Type="http://schemas.openxmlformats.org/officeDocument/2006/relationships/hyperlink" Target="https://holzdach.bitbucket.io/1a-holzbau/dateien/minimax-c3b708d049cf04cc3746502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Holzpflege im Außenbereich im Jahreslauf: Fassade, Terrasse und Balkon zusammenhängend betrachten · Erklärende Präsentation</a:t>
            </a:r>
          </a:p>
        </p:txBody>
      </p:sp>
      <p:sp>
        <p:nvSpPr>
          <p:cNvPr id="3" name="Content Placeholder 2"/>
          <p:cNvSpPr>
            <a:spLocks noGrp="1"/>
          </p:cNvSpPr>
          <p:nvPr>
            <p:ph idx="1"/>
          </p:nvPr>
        </p:nvSpPr>
        <p:spPr/>
        <p:txBody>
          <a:bodyPr/>
          <a:lstStyle/>
          <a:p>
            <a:r>
              <a:t>Überblick: Ein wirksamer Holzschutz beginnt nicht mit dem Kauf des ersten Pflegeprodukts, sondern mit der Frage, wo Wasser stehen bleibt und wo Holz ungeschützt der Witterung ausgesetzt ist. Der folgende Leitfaden strukturiert Kontrolle, Reinigung und bedarfsweise Nachbehandlung über das Jahr. Er verbindet den praxisnahen Jahreslauf der Holzpflege mit konkreten Entscheidungen für Fassade, Terrasse und Balkon.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ersten Maßnahme: Konstruktion und Erreichbarkeit prüfen</a:t>
            </a:r>
          </a:p>
        </p:txBody>
      </p:sp>
      <p:sp>
        <p:nvSpPr>
          <p:cNvPr id="3" name="Content Placeholder 2"/>
          <p:cNvSpPr>
            <a:spLocks noGrp="1"/>
          </p:cNvSpPr>
          <p:nvPr>
            <p:ph idx="1"/>
          </p:nvPr>
        </p:nvSpPr>
        <p:spPr/>
        <p:txBody>
          <a:bodyPr/>
          <a:lstStyle/>
          <a:p>
            <a:pPr>
              <a:defRPr sz="1800"/>
            </a:pPr>
            <a:r>
              <a:t>Beginnen Sie mit einem Rundgang und achten Sie besonders auf Wasserabfluss, Trocknung, Anschlüsse und die Zugänglichkeit der Flächen. Wo Regen oder Schmelzwasser nicht ablaufen, helfen weder Öl noch Lasur zuverlässig. Prüfen Sie außerdem, ob Erde, Mulch oder Pflanzen den Spritzwasserbereich am Sockel freihalten. Anschlüsse an Türen, Stufen und angrenzenden Bauteilen verursachen häufig Feuchtprobleme, weil sie bei Schlagregen Wasser aufnehmen oder in Ritzen weiterleiten können. Diese Stellen sollten vor jeder Oberflächenbehandlung kontrolliert werden. Ein Pflegeplan ist außerdem nur dann sinnvoll, wenn Dielen, Übergänge und Untersichten erreic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ersten Maßnahme: Konstruktion und Erreichbarkeit prüfen</a:t>
            </a:r>
          </a:p>
        </p:txBody>
      </p:sp>
      <p:sp>
        <p:nvSpPr>
          <p:cNvPr id="3" name="Content Placeholder 2"/>
          <p:cNvSpPr>
            <a:spLocks noGrp="1"/>
          </p:cNvSpPr>
          <p:nvPr>
            <p:ph idx="1"/>
          </p:nvPr>
        </p:nvSpPr>
        <p:spPr/>
        <p:txBody>
          <a:bodyPr/>
          <a:lstStyle/>
          <a:p>
            <a:pPr>
              <a:defRPr sz="1800"/>
            </a:pPr>
            <a:r>
              <a:t>hbar sind, ohne dafür konstruktile Veränderungen vorzunehmen.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 Befund erfassen und eindeutig dokumentieren</a:t>
            </a:r>
          </a:p>
        </p:txBody>
      </p:sp>
      <p:sp>
        <p:nvSpPr>
          <p:cNvPr id="3" name="Content Placeholder 2"/>
          <p:cNvSpPr>
            <a:spLocks noGrp="1"/>
          </p:cNvSpPr>
          <p:nvPr>
            <p:ph idx="1"/>
          </p:nvPr>
        </p:nvSpPr>
        <p:spPr/>
        <p:txBody>
          <a:bodyPr/>
          <a:lstStyle/>
          <a:p>
            <a:pPr>
              <a:defRPr sz="1800"/>
            </a:pPr>
            <a:r>
              <a:t>Nach den feuchten Wintermonaten bietet das Frühjahr einen guten Zeitpunkt für die Bestandsaufnahme. Kontrollieren Sie Fassade, Terrasse und Balkon auf stehende Feuchte, Verfärbungen, Moosansatz sowie feine Risse. Halten Sie fest, an welchen Stellen Wasser liegen bleibt oder in welcher Tiefe sich Feuchtigkeit zeigt. Beschädigungen an Anschlussfugen und Risse an Hirnholz oder stärker bewitterten Flächen deserve eine gesonderte Beobachtung. Reinigen Sie verschmutzte Beläge mit Besen und Wasser; ein Hochdruckstrahl ist ungeeignet, weil er weiches Holz aufrauen kann. Nach der Kontrolle lässt sich besser entscheiden, ob überhaupt eine Nachbehandlun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 Befund erfassen und eindeutig dokumentieren</a:t>
            </a:r>
          </a:p>
        </p:txBody>
      </p:sp>
      <p:sp>
        <p:nvSpPr>
          <p:cNvPr id="3" name="Content Placeholder 2"/>
          <p:cNvSpPr>
            <a:spLocks noGrp="1"/>
          </p:cNvSpPr>
          <p:nvPr>
            <p:ph idx="1"/>
          </p:nvPr>
        </p:nvSpPr>
        <p:spPr/>
        <p:txBody>
          <a:bodyPr/>
          <a:lstStyle/>
          <a:p>
            <a:pPr>
              <a:defRPr sz="1800"/>
            </a:pPr>
            <a:r>
              <a:t>g erforderlich ist. Eine bloße Jahreszeit oder ein pauschaler Termin ist dafür kein ausreichender Grund.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 Wasseraufnahme als Hinweis für Bedarf</a:t>
            </a:r>
          </a:p>
        </p:txBody>
      </p:sp>
      <p:sp>
        <p:nvSpPr>
          <p:cNvPr id="3" name="Content Placeholder 2"/>
          <p:cNvSpPr>
            <a:spLocks noGrp="1"/>
          </p:cNvSpPr>
          <p:nvPr>
            <p:ph idx="1"/>
          </p:nvPr>
        </p:nvSpPr>
        <p:spPr/>
        <p:txBody>
          <a:bodyPr/>
          <a:lstStyle/>
          <a:p>
            <a:pPr>
              <a:defRPr sz="1800"/>
            </a:pPr>
            <a:r>
              <a:t>Die sommerliche Nachbehandlung sollte auf einem sichtbaren Befund beruhen. Ein Indiz für Handlungsbedarf ist, wenn Wasser nicht mehr erkennbar abperlt, sondern in die Oberfläche einzieht. Ebenso sprechen eine ausgegraute, raue oder faserige Oberfläche sowie feine mechanische Risse für eine Prüfung des betroffenen Bauteils. Ist die Oberfläche dagegen geschlossen, wirken Farbe und Struktur intakt und ist das Holz konstruktiv geschützt sowie wenig bewittert, kann eine Behandlung warten. Öle und Lasuren ergänzen den konstruktiven Schutz, ersetzen aber weder Tropfkanten noch ausreichende Hinterlüftung. Arbeiten Sie nur auf gereinigten, trockenen 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 Wasseraufnahme als Hinweis für Bedarf</a:t>
            </a:r>
          </a:p>
        </p:txBody>
      </p:sp>
      <p:sp>
        <p:nvSpPr>
          <p:cNvPr id="3" name="Content Placeholder 2"/>
          <p:cNvSpPr>
            <a:spLocks noGrp="1"/>
          </p:cNvSpPr>
          <p:nvPr>
            <p:ph idx="1"/>
          </p:nvPr>
        </p:nvSpPr>
        <p:spPr/>
        <p:txBody>
          <a:bodyPr/>
          <a:lstStyle/>
          <a:p>
            <a:pPr>
              <a:defRPr sz="1800"/>
            </a:pPr>
            <a:r>
              <a:t>lächen und wählen Sie das Verfahren passend zum vorhandenen Holz und zur gewünschten Oberflächenwirkung.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Herbst: Feuchtigkeit und Laub konsequent entfernen</a:t>
            </a:r>
          </a:p>
        </p:txBody>
      </p:sp>
      <p:sp>
        <p:nvSpPr>
          <p:cNvPr id="3" name="Content Placeholder 2"/>
          <p:cNvSpPr>
            <a:spLocks noGrp="1"/>
          </p:cNvSpPr>
          <p:nvPr>
            <p:ph idx="1"/>
          </p:nvPr>
        </p:nvSpPr>
        <p:spPr/>
        <p:txBody>
          <a:bodyPr/>
          <a:lstStyle/>
          <a:p>
            <a:pPr>
              <a:defRPr sz="1800"/>
            </a:pPr>
            <a:r>
              <a:t>Im Herbst entscheidet sich, wie gut ein Bauteil in den Winter kommt. Entfernen Sie Laub und Schmutz besonders aus Ecken, Fugen und Bereichen hinter Pflanztrögen oder anderen Gegenständen. Kontrollieren Sie Übergänge zu Türen, Tropfkanten und Abläufe auf ihre Funktion. Schwere Ausstattung sollte gleichmäßig verteilt werden, damit punktuelle Belastungen und Staunässe vermieden werden. Reinigung und Kontrolle sind hier besonders wichtig, weil feuchter Schmutz über längere Zeit an Holz und Anschlüssen haften kann. Notieren Sie erneut konkrete Stellen mit Feuchtigkeit. Diese Aufzeichnungen erleichtern die Kontrolle im folgenden Frühjahr und zeigen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Herbst: Feuchtigkeit und Laub konsequent entfernen</a:t>
            </a:r>
          </a:p>
        </p:txBody>
      </p:sp>
      <p:sp>
        <p:nvSpPr>
          <p:cNvPr id="3" name="Content Placeholder 2"/>
          <p:cNvSpPr>
            <a:spLocks noGrp="1"/>
          </p:cNvSpPr>
          <p:nvPr>
            <p:ph idx="1"/>
          </p:nvPr>
        </p:nvSpPr>
        <p:spPr/>
        <p:txBody>
          <a:bodyPr/>
          <a:lstStyle/>
          <a:p>
            <a:pPr>
              <a:defRPr sz="1800"/>
            </a:pPr>
            <a:r>
              <a:t>, ob bauliche Maßnahmen erforderlich sind oder zunächst nur die Pflege angepasst werden muss.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 und Rückblick: Beobachten und Folgetermine ableiten</a:t>
            </a:r>
          </a:p>
        </p:txBody>
      </p:sp>
      <p:sp>
        <p:nvSpPr>
          <p:cNvPr id="3" name="Content Placeholder 2"/>
          <p:cNvSpPr>
            <a:spLocks noGrp="1"/>
          </p:cNvSpPr>
          <p:nvPr>
            <p:ph idx="1"/>
          </p:nvPr>
        </p:nvSpPr>
        <p:spPr/>
        <p:txBody>
          <a:bodyPr/>
          <a:lstStyle/>
          <a:p>
            <a:pPr>
              <a:defRPr sz="1800"/>
            </a:pPr>
            <a:r>
              <a:t>Im Winter besteht normalerweise kein Anlass, Holzflächen planmäßig zu behandeln. Nach starkem Regen, Schnee oder Tauwetter kann es sinnvoll sein, stehendes Wasser, Verfärbungen oder neue Risse zu beobachten. Dokumentieren Sie solche Stellen, statt die Oberfläche vorschnell zu bearbeiten. Eis und Schnee sollten nicht mit scharfkantigen Werkzeugen vom Holz entfernt werden; salzhaltige Mittel sollten keinen direkten Kontakt mit Belägen haben. Aus den Beobachtungen lassen sich konkrete Folgetermine ableiten: Kontrollieren statt pauschal behandeln, im Sommer nur bei nachgewiesenem Bedarf nacharbeiten und im Herbst erneut Reinigung sowie Wasserführ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 und Rückblick: Beobachten und Folgetermine ableiten</a:t>
            </a:r>
          </a:p>
        </p:txBody>
      </p:sp>
      <p:sp>
        <p:nvSpPr>
          <p:cNvPr id="3" name="Content Placeholder 2"/>
          <p:cNvSpPr>
            <a:spLocks noGrp="1"/>
          </p:cNvSpPr>
          <p:nvPr>
            <p:ph idx="1"/>
          </p:nvPr>
        </p:nvSpPr>
        <p:spPr/>
        <p:txBody>
          <a:bodyPr/>
          <a:lstStyle/>
          <a:p>
            <a:pPr>
              <a:defRPr sz="1800"/>
            </a:pPr>
            <a:r>
              <a:t>ung prüfen. So wird der jährliche Holzpflege-Leitfaden zu einer wiederkehrenden Routine, die den Zustand der Flächen nachvollziehbar macht.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Holzpflege im Außenbereich im Jahreslauf: Fassade, Terrasse und Balkon zusammenhängend betrachten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