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bielefeld/vorfertigung-holzrahmenbau-ablauf-schnittstellen-baustellenzeit/" TargetMode="External"/><Relationship Id="rId3" Type="http://schemas.openxmlformats.org/officeDocument/2006/relationships/hyperlink" Target="https://holzdach.bitbucket.io/1a-holzbaubielefeld/dateien/minimax-4aeba43da4b1ad2e4eeae61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Vorfertigung im Holzrahmenbau: Was die Werkfertigung für Ablauf, Schnittstellen und Baustellenzeit bedeutet · Erklärende Präsentation</a:t>
            </a:r>
          </a:p>
        </p:txBody>
      </p:sp>
      <p:sp>
        <p:nvSpPr>
          <p:cNvPr id="3" name="Content Placeholder 2"/>
          <p:cNvSpPr>
            <a:spLocks noGrp="1"/>
          </p:cNvSpPr>
          <p:nvPr>
            <p:ph idx="1"/>
          </p:nvPr>
        </p:nvSpPr>
        <p:spPr/>
        <p:txBody>
          <a:bodyPr/>
          <a:lstStyle/>
          <a:p>
            <a:r>
              <a:t>Überblick: Die Vorfertigung im Holzrahmenbau verlagert einen erheblichen Teil der Bauarbeit vom offenen Baufeld in eine kontrollierte Werkumgebung. Wer diese Bauweise für einen Anbau oder eine Aufstockung in Betracht zieht, sollte vorab verstehen, welche Schritte notwendig sind, bevor das erste Element gefertigt wird. Eine gründliche Vorbereitung entscheidet maßgeblich darüber, ob der erwartete Zeitvorteil auf der Baustelle tatsächlich eintritt.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Planungsphase entscheidend ist</a:t>
            </a:r>
          </a:p>
        </p:txBody>
      </p:sp>
      <p:sp>
        <p:nvSpPr>
          <p:cNvPr id="3" name="Content Placeholder 2"/>
          <p:cNvSpPr>
            <a:spLocks noGrp="1"/>
          </p:cNvSpPr>
          <p:nvPr>
            <p:ph idx="1"/>
          </p:nvPr>
        </p:nvSpPr>
        <p:spPr/>
        <p:txBody>
          <a:bodyPr/>
          <a:lstStyle/>
          <a:p>
            <a:pPr>
              <a:defRPr sz="1800"/>
            </a:pPr>
            <a:r>
              <a:t>Im Holzrahmenbau entstehen Wand-, Decken- und Dachbauteile als vorgefertigte Elemente im Werk. Dazu gehören der Holzständer, die Beplankung, Dämmung und vorbereitete Aussparungen für Fenster und Türen. Was genau eingebaut wird, hängt davon ab, welche Detailfragen vor dem Werkstart geklärt sind. Stehen Maße, Anschlüsse und Bauteilfolgen nicht fest, kann das Werk nicht in dem Umfang vorfertigen, den der eigentliche Baustellenablauf voraussetzt. Für Bauherren bedeutet das: Wer sich für Vorfertigung entscheidet, muss bestimmte Fragen früher beantworten als bei einer klassischen Montage auf der Baustelle. Ungeklärte Punkte führen zu Nacharbeit und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Planungsphase entscheidend ist</a:t>
            </a:r>
          </a:p>
        </p:txBody>
      </p:sp>
      <p:sp>
        <p:nvSpPr>
          <p:cNvPr id="3" name="Content Placeholder 2"/>
          <p:cNvSpPr>
            <a:spLocks noGrp="1"/>
          </p:cNvSpPr>
          <p:nvPr>
            <p:ph idx="1"/>
          </p:nvPr>
        </p:nvSpPr>
        <p:spPr/>
        <p:txBody>
          <a:bodyPr/>
          <a:lstStyle/>
          <a:p>
            <a:pPr>
              <a:defRPr sz="1800"/>
            </a:pPr>
            <a:r>
              <a:t> können den angeblichen Geschwindigkeitsvorteil zunichte machen.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Schnittstellen zum Bestand genau definieren</a:t>
            </a:r>
          </a:p>
        </p:txBody>
      </p:sp>
      <p:sp>
        <p:nvSpPr>
          <p:cNvPr id="3" name="Content Placeholder 2"/>
          <p:cNvSpPr>
            <a:spLocks noGrp="1"/>
          </p:cNvSpPr>
          <p:nvPr>
            <p:ph idx="1"/>
          </p:nvPr>
        </p:nvSpPr>
        <p:spPr/>
        <p:txBody>
          <a:bodyPr/>
          <a:lstStyle/>
          <a:p>
            <a:pPr>
              <a:defRPr sz="1800"/>
            </a:pPr>
            <a:r>
              <a:t>Die Anschlüsse zwischen vorgefertigten Elementen und dem bestehenden Gebäude gehören zu den kritischsten Punkten. Wo trifft das neue Wandelement auf die bestehende Fassade, das Fundament oder den Dachstuhl? Besonders bei Altbauten können Unebenheiten, Maßtoleranzen und unbekannte Aufbauten eine saubere Vorfertigung erschweren. Ebenso sollten Fenster- und Türgrößen, Brüstungshöhen und Sturzausbildungen vor dem Werkstart feststehen. Installationsleitungen für Strom, Daten und Heizung brauchen früh eine festgelegte Trasse, damit Leerrohre nicht nachträglich in gedämmte Bauteile gefräst werden müssen. Innen- und Außenbeplankung sowie gewünschte 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Schnittstellen zum Bestand genau definieren</a:t>
            </a:r>
          </a:p>
        </p:txBody>
      </p:sp>
      <p:sp>
        <p:nvSpPr>
          <p:cNvPr id="3" name="Content Placeholder 2"/>
          <p:cNvSpPr>
            <a:spLocks noGrp="1"/>
          </p:cNvSpPr>
          <p:nvPr>
            <p:ph idx="1"/>
          </p:nvPr>
        </p:nvSpPr>
        <p:spPr/>
        <p:txBody>
          <a:bodyPr/>
          <a:lstStyle/>
          <a:p>
            <a:pPr>
              <a:defRPr sz="1800"/>
            </a:pPr>
            <a:r>
              <a:t>berflächenqualität beeinflussen ebenfalls, wie weit ein Element im Werk fertiggestellt werden kann.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Veränderte Baustellenzeit und Witterungseinflüsse</a:t>
            </a:r>
          </a:p>
        </p:txBody>
      </p:sp>
      <p:sp>
        <p:nvSpPr>
          <p:cNvPr id="3" name="Content Placeholder 2"/>
          <p:cNvSpPr>
            <a:spLocks noGrp="1"/>
          </p:cNvSpPr>
          <p:nvPr>
            <p:ph idx="1"/>
          </p:nvPr>
        </p:nvSpPr>
        <p:spPr/>
        <p:txBody>
          <a:bodyPr/>
          <a:lstStyle/>
          <a:p>
            <a:pPr>
              <a:defRPr sz="1800"/>
            </a:pPr>
            <a:r>
              <a:t>Die offensichtlichste Auswirkung der Vorfertigung ist eine kürzere Montagezeit vor Ort. Wo früher Balken einzeln gerichtet, gemessen und befestigt wurden, kommen fertige Elemente per Kran an die richtige Position. Weniger einzelne Arbeitsschritte auf der Baustelle, weniger Witterungspausen und klarere Zeitfenster für nachfolgende Gewerke sind die Folge. Allerdings verschiebt sich ein erheblicher Teil der Bauzeit nach vorn in die Planungs- und Werkphase. Im Werk lässt sich die Verarbeitung trockener Bedingungen deutlich besser sicherstellen als unter freiem Himmel. Für den Anschlussbereich an den Bestand bleibt das Wetter jedoch weiter ein Fak</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Veränderte Baustellenzeit und Witterungseinflüsse</a:t>
            </a:r>
          </a:p>
        </p:txBody>
      </p:sp>
      <p:sp>
        <p:nvSpPr>
          <p:cNvPr id="3" name="Content Placeholder 2"/>
          <p:cNvSpPr>
            <a:spLocks noGrp="1"/>
          </p:cNvSpPr>
          <p:nvPr>
            <p:ph idx="1"/>
          </p:nvPr>
        </p:nvSpPr>
        <p:spPr/>
        <p:txBody>
          <a:bodyPr/>
          <a:lstStyle/>
          <a:p>
            <a:pPr>
              <a:defRPr sz="1800"/>
            </a:pPr>
            <a:r>
              <a:t>tor, der nicht vollständig kontrollierbar ist.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Logistik und Baustellenvorbereitung einplanen</a:t>
            </a:r>
          </a:p>
        </p:txBody>
      </p:sp>
      <p:sp>
        <p:nvSpPr>
          <p:cNvPr id="3" name="Content Placeholder 2"/>
          <p:cNvSpPr>
            <a:spLocks noGrp="1"/>
          </p:cNvSpPr>
          <p:nvPr>
            <p:ph idx="1"/>
          </p:nvPr>
        </p:nvSpPr>
        <p:spPr/>
        <p:txBody>
          <a:bodyPr/>
          <a:lstStyle/>
          <a:p>
            <a:pPr>
              <a:defRPr sz="1800"/>
            </a:pPr>
            <a:r>
              <a:t>Großformatige Elemente verändern die Logistik auf dem Grundstück erheblich. Transportmaße von Wand- und Deckenelementen passen nicht in jeden Anhänger, Zufahrt, Kurven und Stellfläche werden damit zum Planungsthema. Die Elemente werden in der Regel mit einem Kran vom LKW auf die vorbereitete Position gehoben, der Stellfläche, Tragfähigkeit des Untergrunds und Reichweite benötigt. Bei beengten Grundstücken wie Reihenhäusern oder Innenhöfen kann die Kranstellung den gesamten Ablauf bestimmen. Vor dem ersten Element sollten freie Zufahrt und Rangierfläche gesichert, das Fundament höhengerecht vorbereitet und witterungsgeschützte Stellplätze für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Logistik und Baustellenvorbereitung einplanen</a:t>
            </a:r>
          </a:p>
        </p:txBody>
      </p:sp>
      <p:sp>
        <p:nvSpPr>
          <p:cNvPr id="3" name="Content Placeholder 2"/>
          <p:cNvSpPr>
            <a:spLocks noGrp="1"/>
          </p:cNvSpPr>
          <p:nvPr>
            <p:ph idx="1"/>
          </p:nvPr>
        </p:nvSpPr>
        <p:spPr/>
        <p:txBody>
          <a:bodyPr/>
          <a:lstStyle/>
          <a:p>
            <a:pPr>
              <a:defRPr sz="1800"/>
            </a:pPr>
            <a:r>
              <a:t>die Anlieferung eingeplant sein.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Grenzen der Vorfertigung kennen</a:t>
            </a:r>
          </a:p>
        </p:txBody>
      </p:sp>
      <p:sp>
        <p:nvSpPr>
          <p:cNvPr id="3" name="Content Placeholder 2"/>
          <p:cNvSpPr>
            <a:spLocks noGrp="1"/>
          </p:cNvSpPr>
          <p:nvPr>
            <p:ph idx="1"/>
          </p:nvPr>
        </p:nvSpPr>
        <p:spPr/>
        <p:txBody>
          <a:bodyPr/>
          <a:lstStyle/>
          <a:p>
            <a:pPr>
              <a:defRPr sz="1800"/>
            </a:pPr>
            <a:r>
              <a:t>Vorfertigung ist nicht für jedes Bauvorhaben gleichermaßen geeignet. Wenn der Bestand zu viele Unbekannte enthält, sich die Anschlussgeometrie erst beim Öffnen der Wand zeigt oder die Zufahrt am Grundstück keinen Kran zulässt, stößt das Prinzip an seine Grenzen. In solchen Fällen kann eine angepasste Vorfertigung mit mehr Baustellenkomplettierung sinnvoller sein als der Versuch, möglichst viel ins Werk zu verlagern. Bauherren sollten den Standort, die Bestandssituation und die baurechtlichen Rahmenbedingungen realistisch einschätzen, bevor sie sich auf eine vollständige Vorfertigungsstrategie festlegen. Die Wahl der richtigen Vorfertigungstie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Grenzen der Vorfertigung kennen</a:t>
            </a:r>
          </a:p>
        </p:txBody>
      </p:sp>
      <p:sp>
        <p:nvSpPr>
          <p:cNvPr id="3" name="Content Placeholder 2"/>
          <p:cNvSpPr>
            <a:spLocks noGrp="1"/>
          </p:cNvSpPr>
          <p:nvPr>
            <p:ph idx="1"/>
          </p:nvPr>
        </p:nvSpPr>
        <p:spPr/>
        <p:txBody>
          <a:bodyPr/>
          <a:lstStyle/>
          <a:p>
            <a:pPr>
              <a:defRPr sz="1800"/>
            </a:pPr>
            <a:r>
              <a:t>fe hängt von der Qualität der vorhandenen Planungsunterlagen und der Bestandsanalyse ab.</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Vorfertigung im Holzrahmenbau: Was die Werkfertigung für Ablauf, Schnittstellen und Baustellenzeit bedeutet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