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essen/terrassenholz-ruhrgebiet-haltbarkeit-pflege/" TargetMode="External"/><Relationship Id="rId3" Type="http://schemas.openxmlformats.org/officeDocument/2006/relationships/hyperlink" Target="https://holzdach.bitbucket.io/1a-holzbauessen/dateien/minimax-fe2510b4d305e16525e8596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Terrassenholz im Ruhrgebiet: Welche Holzart hält im Essener Klima am längsten? · Erklärende Präsentation</a:t>
            </a:r>
          </a:p>
        </p:txBody>
      </p:sp>
      <p:sp>
        <p:nvSpPr>
          <p:cNvPr id="3" name="Content Placeholder 2"/>
          <p:cNvSpPr>
            <a:spLocks noGrp="1"/>
          </p:cNvSpPr>
          <p:nvPr>
            <p:ph idx="1"/>
          </p:nvPr>
        </p:nvSpPr>
        <p:spPr/>
        <p:txBody>
          <a:bodyPr/>
          <a:lstStyle/>
          <a:p>
            <a:r>
              <a:t>Überblick: Bei der Auswahl von Terrassenholz im Ruhrgebiet geht es nicht nur um Farbe und Maserung. Feuchte Winter, wechselnde Regen- und Trockenphasen sowie Frost-Tau-Wechsel stellen besondere Anforderungen an Material, Unterkonstruktion und Pflege. Welche Holzart im Essener Klima am besten geeignet ist, lässt sich daher nicht allein anhand der Dauerhaftigkeit beantworten. Der folgende Überblick ordnet gängige Materialien nach Haltbarkeit, Oberflächeneigenschaften und Pflegebedarf ein und zeigt, worauf bei der Planung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Belastungen das Klima im Ruhrgebiet erzeugt</a:t>
            </a:r>
          </a:p>
        </p:txBody>
      </p:sp>
      <p:sp>
        <p:nvSpPr>
          <p:cNvPr id="3" name="Content Placeholder 2"/>
          <p:cNvSpPr>
            <a:spLocks noGrp="1"/>
          </p:cNvSpPr>
          <p:nvPr>
            <p:ph idx="1"/>
          </p:nvPr>
        </p:nvSpPr>
        <p:spPr/>
        <p:txBody>
          <a:bodyPr/>
          <a:lstStyle/>
          <a:p>
            <a:pPr>
              <a:defRPr sz="1800"/>
            </a:pPr>
            <a:r>
              <a:t>Eine Terrasse in Essen trocknet im Vergleich zu vielen anderen Regionen häufig nur langsam ab. Hohe Luftfeuchtigkeit im Winter und geringe Sonneneinstrahlung begünstigen Feuchtigkeit auf der Oberfläche. Laubfall und Pollen können zusätzlich Wasser halten, während sich Moose und Algen in geschützten oder schattigen Bereichen ansiedeln. Im Übergang von Winter zu Frühjahr belasten Frost-Tau-Wechsel Hirnholzenden und offene Fugen. Auch der Wandanschluss benötigt Aufmerksamkeit: Spritzwasser aus Dachüberstand oder Fassadenentwässerung kann die ersten Dielenreihen stärker treffen. Diese Belastungen erklären, warum neben der Holzart auch Aufbau, Gef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Belastungen das Klima im Ruhrgebiet erzeugt</a:t>
            </a:r>
          </a:p>
        </p:txBody>
      </p:sp>
      <p:sp>
        <p:nvSpPr>
          <p:cNvPr id="3" name="Content Placeholder 2"/>
          <p:cNvSpPr>
            <a:spLocks noGrp="1"/>
          </p:cNvSpPr>
          <p:nvPr>
            <p:ph idx="1"/>
          </p:nvPr>
        </p:nvSpPr>
        <p:spPr/>
        <p:txBody>
          <a:bodyPr/>
          <a:lstStyle/>
          <a:p>
            <a:pPr>
              <a:defRPr sz="1800"/>
            </a:pPr>
            <a:r>
              <a:t>älle, Unterlüftung und die spätere Pflege in die Auswahl einfließen sollten.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Harte Hölzer und heimische Alternativen im Vergleich</a:t>
            </a:r>
          </a:p>
        </p:txBody>
      </p:sp>
      <p:sp>
        <p:nvSpPr>
          <p:cNvPr id="3" name="Content Placeholder 2"/>
          <p:cNvSpPr>
            <a:spLocks noGrp="1"/>
          </p:cNvSpPr>
          <p:nvPr>
            <p:ph idx="1"/>
          </p:nvPr>
        </p:nvSpPr>
        <p:spPr/>
        <p:txBody>
          <a:bodyPr/>
          <a:lstStyle/>
          <a:p>
            <a:pPr>
              <a:defRPr sz="1800"/>
            </a:pPr>
            <a:r>
              <a:t>Bangkirai und Robinie gehören zu den dauerhaften Optionen. Bangkirai besitzt eine glatte, leicht ölige Oberfläche und vergraut ohne Pflege relativ gleichmäßig; mit Öl bleibt der warme Braunton länger erhalten. Robinie gilt als dauerhafteste heimische Holzalternative und bietet gute Griffigkeit sowie bei sauberer Sortierung geringes Splitterverhalten. Douglasie ist gut zu verarbeiten und griffig, benötigt jedoch in der Regel eine regelmäßige Ölpflege. Sibirische Lärche ist ebenfalls gut griffig, reagiert im feuchten Klima jedoch empfindlicher und kann ohne Pflege stärker reißen. Thermoholz entsteht durch Hitzebehandlung ohne chemische Zusätze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Harte Hölzer und heimische Alternativen im Vergleich</a:t>
            </a:r>
          </a:p>
        </p:txBody>
      </p:sp>
      <p:sp>
        <p:nvSpPr>
          <p:cNvPr id="3" name="Content Placeholder 2"/>
          <p:cNvSpPr>
            <a:spLocks noGrp="1"/>
          </p:cNvSpPr>
          <p:nvPr>
            <p:ph idx="1"/>
          </p:nvPr>
        </p:nvSpPr>
        <p:spPr/>
        <p:txBody>
          <a:bodyPr/>
          <a:lstStyle/>
          <a:p>
            <a:pPr>
              <a:defRPr sz="1800"/>
            </a:pPr>
            <a:r>
              <a:t>und ist formstabil, bei Esche jedoch spröde. WPC und BPC sind keine klassischen Hölzer: Sie benötigen kein Öl, können unter UV- und Feuchteeinfluss aber verblassen oder rutschig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Haltbarkeit allein reicht für die Auswahl nicht</a:t>
            </a:r>
          </a:p>
        </p:txBody>
      </p:sp>
      <p:sp>
        <p:nvSpPr>
          <p:cNvPr id="3" name="Content Placeholder 2"/>
          <p:cNvSpPr>
            <a:spLocks noGrp="1"/>
          </p:cNvSpPr>
          <p:nvPr>
            <p:ph idx="1"/>
          </p:nvPr>
        </p:nvSpPr>
        <p:spPr/>
        <p:txBody>
          <a:bodyPr/>
          <a:lstStyle/>
          <a:p>
            <a:pPr>
              <a:defRPr sz="1800"/>
            </a:pPr>
            <a:r>
              <a:t>Die verbreiteten Dauerhaftigkeitsklassen beziehen sich vor allem auf holzzerstörende Pilze. Sie bieten eine Orientierung, garantieren aber nicht, dass ein Terrassenprojekt dauerhaft bleibt. Die Angabe zu Bangkirai und Robinie aus Klasse 1 bis 2 bedeutet nicht, dass Feuchte, UV-Licht oder bauliche Fehler folgenlos bleiben. Umgekehft lässt sich aus einer niedrigeren Klasse nicht ableiten, dass ein geeigneter Aufbau keine sinnvolle Option ergibt. Entscheidend ist das Zusammenspiel aus Holzart, Oberflächenprofil, Ausrichtung, Unterkonstruktion und Pflege. Für eine erste Eingrenzung bietet der [Vergleich der Terrassenhölzer im Ruhrgebiet](https://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Haltbarkeit allein reicht für die Auswahl nicht</a:t>
            </a:r>
          </a:p>
        </p:txBody>
      </p:sp>
      <p:sp>
        <p:nvSpPr>
          <p:cNvPr id="3" name="Content Placeholder 2"/>
          <p:cNvSpPr>
            <a:spLocks noGrp="1"/>
          </p:cNvSpPr>
          <p:nvPr>
            <p:ph idx="1"/>
          </p:nvPr>
        </p:nvSpPr>
        <p:spPr/>
        <p:txBody>
          <a:bodyPr/>
          <a:lstStyle/>
          <a:p>
            <a:pPr>
              <a:defRPr sz="1800"/>
            </a:pPr>
            <a:r>
              <a:t>holzdach.bitbucket.io/1a-holzbauessen/terrassenholz-ruhrgebiet-haltbarkeit-pflege/) eine übersichtliche Orientierung zu Dauerhaftigkeit, Rutschverhalten, Optik und Pflegeaufwand.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Pflege entscheiden über die Nutzungsdauer</a:t>
            </a:r>
          </a:p>
        </p:txBody>
      </p:sp>
      <p:sp>
        <p:nvSpPr>
          <p:cNvPr id="3" name="Content Placeholder 2"/>
          <p:cNvSpPr>
            <a:spLocks noGrp="1"/>
          </p:cNvSpPr>
          <p:nvPr>
            <p:ph idx="1"/>
          </p:nvPr>
        </p:nvSpPr>
        <p:spPr/>
        <p:txBody>
          <a:bodyPr/>
          <a:lstStyle/>
          <a:p>
            <a:pPr>
              <a:defRPr sz="1800"/>
            </a:pPr>
            <a:r>
              <a:t>Damit Holz möglichst lange nutzbar bleibt, sollten die Dielen nicht auf stehender Nässe liegen. Eine trockene Unterkonstruktion, ausreichende Luftmasse und ein Gefälle vom Haus weg reduzieren Staunässe. Beim Wandanschluss ist zusätzlicher Schutz vor Spritzwasser wichtig, da dort die Austrocknung langsamer erfolgt. Zur.alltäglichen Pflege gehört bei allen Holzarten eine jährliche Reinigung. Bangkirai, Douglasie, Lärche und Robinie werden je nach Lage und gewünschtem Farbton typischerweise ein bis drei Jahre geölt. Bei Thermoholz sind die Angaben des Herstellers und geeignete Öle maßgeblich; WPC und BPC werden vor allem gereinigt. Beschädigunge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Pflege entscheiden über die Nutzungsdauer</a:t>
            </a:r>
          </a:p>
        </p:txBody>
      </p:sp>
      <p:sp>
        <p:nvSpPr>
          <p:cNvPr id="3" name="Content Placeholder 2"/>
          <p:cNvSpPr>
            <a:spLocks noGrp="1"/>
          </p:cNvSpPr>
          <p:nvPr>
            <p:ph idx="1"/>
          </p:nvPr>
        </p:nvSpPr>
        <p:spPr/>
        <p:txBody>
          <a:bodyPr/>
          <a:lstStyle/>
          <a:p>
            <a:pPr>
              <a:defRPr sz="1800"/>
            </a:pPr>
            <a:r>
              <a:t>n, Verfärbungen oder starke Rissbildung lassen sich je nach Material unterschiedlich gut behandeln.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Holzart nach Anspruch auswählen</a:t>
            </a:r>
          </a:p>
        </p:txBody>
      </p:sp>
      <p:sp>
        <p:nvSpPr>
          <p:cNvPr id="3" name="Content Placeholder 2"/>
          <p:cNvSpPr>
            <a:spLocks noGrp="1"/>
          </p:cNvSpPr>
          <p:nvPr>
            <p:ph idx="1"/>
          </p:nvPr>
        </p:nvSpPr>
        <p:spPr/>
        <p:txBody>
          <a:bodyPr/>
          <a:lstStyle/>
          <a:p>
            <a:pPr>
              <a:defRPr sz="1800"/>
            </a:pPr>
            <a:r>
              <a:t>Für wenig Pflege bei hoher Dauerhaftigkeit kommen Robinie, Bangkirai sowie geeignete WPC- oder BPC-Produkte infrage. Wer heimisches Holz bevorzugt, kann Douglasie oder sibirische Lärche in Betracht ziehen, sollte aber den höheren Pflegeaufwand einplanen. Thermoholz und Verbundwerkstoffe passen zu einer bewusst ruhigen Optik, bei der eine gleichmäßige Farbentwicklung wichtiger ist als eine intensive Holzmaserung. Für einen möglichst splitterarmen und fußfreundlichen Belag bieten sich Robinie, geriffelte Bangkirai-Oberflächen oder WPC an. Welche Variante für ein konkretes Grundstück am besten geeignet ist, hängt zusätzlich von Lage, Untergrund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Holzart nach Anspruch auswählen</a:t>
            </a:r>
          </a:p>
        </p:txBody>
      </p:sp>
      <p:sp>
        <p:nvSpPr>
          <p:cNvPr id="3" name="Content Placeholder 2"/>
          <p:cNvSpPr>
            <a:spLocks noGrp="1"/>
          </p:cNvSpPr>
          <p:nvPr>
            <p:ph idx="1"/>
          </p:nvPr>
        </p:nvSpPr>
        <p:spPr/>
        <p:txBody>
          <a:bodyPr/>
          <a:lstStyle/>
          <a:p>
            <a:pPr>
              <a:defRPr sz="1800"/>
            </a:pPr>
            <a:r>
              <a:t>und Nutzung ab. Deshalb sollten Material, konstruktiver Aufbau und Pflege bereits bei der Planung gemeinsam betrachtet werden. Weitere Orientierung bietet der [Praxisleitfaden zur Auswahl passender Terrassenhölzer](https://holzdach.bitbucket.io/1a-holzbauessen/terrassenholz-ruhrgebiet-haltbarkeit-pflege/).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Terrassenholz im Ruhrgebiet: Welche Holzart hält im Essener Klima am längsten?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