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holzbauhamburg/holzterrasse-pflege-reinigung-wartungsintervalle/" TargetMode="External"/><Relationship Id="rId3" Type="http://schemas.openxmlformats.org/officeDocument/2006/relationships/hyperlink" Target="https://holzdach.bitbucket.io/1a-holzbauhamburg/dateien/minimax-21e9f2c4c8075add36f9890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pflegen: Reinigungs- und Kontrollarbeiten nach Aufbau und Nutzung planen · Erklärende Präsentation</a:t>
            </a:r>
          </a:p>
        </p:txBody>
      </p:sp>
      <p:sp>
        <p:nvSpPr>
          <p:cNvPr id="3" name="Content Placeholder 2"/>
          <p:cNvSpPr>
            <a:spLocks noGrp="1"/>
          </p:cNvSpPr>
          <p:nvPr>
            <p:ph idx="1"/>
          </p:nvPr>
        </p:nvSpPr>
        <p:spPr/>
        <p:txBody>
          <a:bodyPr/>
          <a:lstStyle/>
          <a:p>
            <a:r>
              <a:t>Überblick: Eine Holzterrasse ist nicht allein durch ihre Holzart, sondern vor allem durch ihren Aufbau, die Nutzung und die Zugänglichkeit geprägt. Für die laufende Pflege bedeutet das: Sichtbare Verschmutzungen entfernen, Feuchte und Wasserwege beobachten und zugleich die erreichbaren konstruktiven Bereiche regelmäßig kontrollieren. Der folgende Leitfaden verbindet Reinigung, Sichtkontrolle und Planung zu einem nachvollziehbaren Pflegeablauf.</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Ausgangslage vor dem ersten Pflegegang erfassen</a:t>
            </a:r>
          </a:p>
        </p:txBody>
      </p:sp>
      <p:sp>
        <p:nvSpPr>
          <p:cNvPr id="3" name="Content Placeholder 2"/>
          <p:cNvSpPr>
            <a:spLocks noGrp="1"/>
          </p:cNvSpPr>
          <p:nvPr>
            <p:ph idx="1"/>
          </p:nvPr>
        </p:nvSpPr>
        <p:spPr/>
        <p:txBody>
          <a:bodyPr/>
          <a:lstStyle/>
          <a:p>
            <a:pPr>
              <a:defRPr sz="1800"/>
            </a:pPr>
            <a:r>
              <a:t>Bevor ein Reinigungs- oder Wartungsplan festgelegt wird, sollte der tatsächliche Aufbau dokumentiert werden. Wichtig sind der Untergrund, vorhandene Abdichtungen, die Aufbauhöhe sowie die Anschlüsse an Türschwellen, Wänden und Übergängen. Ebenso gehören Gefälle, Abtropfkanten und vorhandene Entwässerung sowie die Frage dazu, ob Dielen einzeln aufnehmbar oder fest verschraubt sind. Fotos, ungefähre Maße und Angaben zur bisherigen Nutzung können eine erste Grundlage bieten. Fehlen Pläne, ersetzt diese Bestandsaufnahme jedoch keine fachliche Prüfung der Konstruktion.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Reinigung nach Nutzung und Bewitterung staffeln</a:t>
            </a:r>
          </a:p>
        </p:txBody>
      </p:sp>
      <p:sp>
        <p:nvSpPr>
          <p:cNvPr id="3" name="Content Placeholder 2"/>
          <p:cNvSpPr>
            <a:spLocks noGrp="1"/>
          </p:cNvSpPr>
          <p:nvPr>
            <p:ph idx="1"/>
          </p:nvPr>
        </p:nvSpPr>
        <p:spPr/>
        <p:txBody>
          <a:bodyPr/>
          <a:lstStyle/>
          <a:p>
            <a:pPr>
              <a:defRPr sz="1800"/>
            </a:pPr>
            <a:r>
              <a:t>Die Reinigungshäufigkeit hängt von der tatsächlichen Nutzung ab. Eine stark beanspruchte, frei bewitterte Terrasse benötigt in der Regel mehr Aufmerksamkeit, weil Laub, Erde und Feuchte an Kontaktstellen länger liegen können. Bei teilüberdachten Flächen ist der Laub- und Erdaufwand geringer; zugleich können sich Stockflecken oder Algen im wandnahen Bereich halten. Auch eine selten genutzte Terrasse ist nicht automatisch pflegeleicht, wenn Feuchte nicht abtrocknen kann. Pauschale Rezepte ohne Kenntnis von Belag und Aufbau sind deshalb wenig hilfreich. Verschmutzungen sollten nicht dauerhaft an der Holzoberfläche bleiben.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Fläche und verdeckte Bereiche getrennt prüfen</a:t>
            </a:r>
          </a:p>
        </p:txBody>
      </p:sp>
      <p:sp>
        <p:nvSpPr>
          <p:cNvPr id="3" name="Content Placeholder 2"/>
          <p:cNvSpPr>
            <a:spLocks noGrp="1"/>
          </p:cNvSpPr>
          <p:nvPr>
            <p:ph idx="1"/>
          </p:nvPr>
        </p:nvSpPr>
        <p:spPr/>
        <p:txBody>
          <a:bodyPr/>
          <a:lstStyle/>
          <a:p>
            <a:pPr>
              <a:defRPr sz="1800"/>
            </a:pPr>
            <a:r>
              <a:t>Die Reinigung der Oberfläche und die Kontrolle der Konstruktion erfüllen unterschiedliche Aufgaben. Reinigung verbessert das Erscheinungsbild und entlastet Fugen. Die Sichtkontrolle richtet sich dagegen auf Auflager, Befestigungen, Dielenenden, Fugenbereiche sowie Übergänge zu Wand und Türschwelle. Lockere Befestigungen, auffällige Verformungen, Verfärbungen oder stehende Feuchte sollten eingeordnet werden, bevor eigenständig nachgebessert wird. Nicht erreichbare Bereiche können bei einer Kontrolle nicht vollständig beurteilt werden. Informationen zur Holzterrasse und ihren konstruktiven Anforderungen bietet die weiterführende Übersicht zum P</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Sichtbare Fläche und verdeckte Bereiche getrennt prüfen</a:t>
            </a:r>
          </a:p>
        </p:txBody>
      </p:sp>
      <p:sp>
        <p:nvSpPr>
          <p:cNvPr id="3" name="Content Placeholder 2"/>
          <p:cNvSpPr>
            <a:spLocks noGrp="1"/>
          </p:cNvSpPr>
          <p:nvPr>
            <p:ph idx="1"/>
          </p:nvPr>
        </p:nvSpPr>
        <p:spPr/>
        <p:txBody>
          <a:bodyPr/>
          <a:lstStyle/>
          <a:p>
            <a:pPr>
              <a:defRPr sz="1800"/>
            </a:pPr>
            <a:r>
              <a:t>flege- und Wartungsablauf.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Pflegeintervalle aus Aufbau, Nutzung und Zugänglichkeit ableiten</a:t>
            </a:r>
          </a:p>
        </p:txBody>
      </p:sp>
      <p:sp>
        <p:nvSpPr>
          <p:cNvPr id="3" name="Content Placeholder 2"/>
          <p:cNvSpPr>
            <a:spLocks noGrp="1"/>
          </p:cNvSpPr>
          <p:nvPr>
            <p:ph idx="1"/>
          </p:nvPr>
        </p:nvSpPr>
        <p:spPr/>
        <p:txBody>
          <a:bodyPr/>
          <a:lstStyle/>
          <a:p>
            <a:pPr>
              <a:defRPr sz="1800"/>
            </a:pPr>
            <a:r>
              <a:t>Statt eines starren Zeitplans sollten Intervalle mit der Nutzungsintensität, der Bewitterung und der Kontrollierbarkeit verknüpft werden. Eine stark genutzte, frei bewitterte Fläche mit schwer einsehbaren Auflagern benötigt einen anderen Rhythmus als ein teilüberdachter Bereich mit gut erreichbaren Rändern. Aus der Holzart allein lässt sich keine feste Haltbarkeit ableiten. Sinnvoll ist daher ein wiederkehrender Ablauf: grobe Verschmutzungen entfernen, Feuchteablagerungen und Wasserwege prüfen und anschließend die erreichbaren Auflager sowie Übergänge kontrollieren. Bei Auffälligkeiten sollte die nächste Maßnahme vom Aufbau abhängen.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Zugänge und Wasserwege dauerhaft einplanen</a:t>
            </a:r>
          </a:p>
        </p:txBody>
      </p:sp>
      <p:sp>
        <p:nvSpPr>
          <p:cNvPr id="3" name="Content Placeholder 2"/>
          <p:cNvSpPr>
            <a:spLocks noGrp="1"/>
          </p:cNvSpPr>
          <p:nvPr>
            <p:ph idx="1"/>
          </p:nvPr>
        </p:nvSpPr>
        <p:spPr/>
        <p:txBody>
          <a:bodyPr/>
          <a:lstStyle/>
          <a:p>
            <a:pPr>
              <a:defRPr sz="1800"/>
            </a:pPr>
            <a:r>
              <a:t>Die Vorbereitung erleichtert spätere Arbeit, wenn Randbereiche erreichbar bleiben, einzelne Dielen aufnehmbar sind und das Wasser eindeutig abfließen kann. Diese Entscheidungen gehören in die Planung, nicht erst in die Reaktion auf einen sichtbaren Schaden. Ein kurzer Pflegevermerk mit Datum, durchgeführten Arbeiten, beobachteten Feuchtigkeitsstellen und erreichbaren Problemzonen hilft dabei, die nächsten Intervalle begründet anzupassen. Für eine Anfrage lassen sich Standort, ungefähre Maße, bisheriger Planungsstand, vorhandene Abdichtung, Entwässerung und Besonderheiten des Bestands zusammenfassen. Die ergänzenden Hinweise zur Vorbereitung v</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Zugänge und Wasserwege dauerhaft einplanen</a:t>
            </a:r>
          </a:p>
        </p:txBody>
      </p:sp>
      <p:sp>
        <p:nvSpPr>
          <p:cNvPr id="3" name="Content Placeholder 2"/>
          <p:cNvSpPr>
            <a:spLocks noGrp="1"/>
          </p:cNvSpPr>
          <p:nvPr>
            <p:ph idx="1"/>
          </p:nvPr>
        </p:nvSpPr>
        <p:spPr/>
        <p:txBody>
          <a:bodyPr/>
          <a:lstStyle/>
          <a:p>
            <a:pPr>
              <a:defRPr sz="1800"/>
            </a:pPr>
            <a:r>
              <a:t>on Untergrund, Aufbauhöhe und Anschlüssen unterstützen diese Einschätzung.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pflegen: Reinigungs- und Kontrollarbeiten nach Aufbau und Nutzung planen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