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koeln/holzfassade-hinterlueftung-unterkonstruktion-anschluesse/" TargetMode="External"/><Relationship Id="rId3" Type="http://schemas.openxmlformats.org/officeDocument/2006/relationships/hyperlink" Target="https://holzdach.bitbucket.io/1a-holzbaukoeln/dateien/minimax-bedf0dba2457f800999e8b4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Hinterlüftete Holzfassade: Warum Konterlattung und Anschlüsse über Haltbarkeit entscheiden · Erklärende Präsentation</a:t>
            </a:r>
          </a:p>
        </p:txBody>
      </p:sp>
      <p:sp>
        <p:nvSpPr>
          <p:cNvPr id="3" name="Content Placeholder 2"/>
          <p:cNvSpPr>
            <a:spLocks noGrp="1"/>
          </p:cNvSpPr>
          <p:nvPr>
            <p:ph idx="1"/>
          </p:nvPr>
        </p:nvSpPr>
        <p:spPr/>
        <p:txBody>
          <a:bodyPr/>
          <a:lstStyle/>
          <a:p>
            <a:r>
              <a:t>Überblick: Eine Holzfassade ist mehr als eine dekorative Außenhaut. Ihre langfristige Funktion hängt wesentlich vom Aufbau dahinter ab: Schichtaufbau, Konterlattung, Hinterlüftungsabstand und die Anschlüsse an Sockel, Fenstern, Türen und Dach bestimmen, ob Feuchte abgeführt wird oder in der Konstruktion bleibt. Wer diese Zusammenhänge vor der Planung versteht, kann die Anforderungen an eine Holzbekleidung klarer beschreiben und Angebote besser vergleichen. Der folgende Beitrag ordnet die wichtigstenbauphysikalischen Fragen und zeigt, worauf es bei einer hinterlüfteten Holzfassade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hinterlüftete Fassade leistet</a:t>
            </a:r>
          </a:p>
        </p:txBody>
      </p:sp>
      <p:sp>
        <p:nvSpPr>
          <p:cNvPr id="3" name="Content Placeholder 2"/>
          <p:cNvSpPr>
            <a:spLocks noGrp="1"/>
          </p:cNvSpPr>
          <p:nvPr>
            <p:ph idx="1"/>
          </p:nvPr>
        </p:nvSpPr>
        <p:spPr/>
        <p:txBody>
          <a:bodyPr/>
          <a:lstStyle/>
          <a:p>
            <a:pPr>
              <a:defRPr sz="1800"/>
            </a:pPr>
            <a:r>
              <a:t>Bei einer vorgehängten, hinterlüfteten Fassade wird die Bekleidung von der eigentlichen Wandebene getrennt. Zwischen beiden Schichten bleibt ein durchgehender, oben und unten geöffneter Luftspalt. Dadurch kann Luft ein- und aufsteigen, Wasser ablaufen und die Holzbekleidung nach Regen wieder abtrocknen. Neben der Feuchteführung wirkt die Hinterlüftung auch als Temperaturpuffer, weil die Erwärmung der Wand im Sommer reduziert wird. Eine direkte, unbelüftete Montage der Profile auf der Wandfläche ist bei außen liegenden Holzfassaden in der Regel nicht Stand der Vorbereitung. Weitere Hintergründe liefert der Beitrag Hinterlüftete Holzfassade ver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hinterlüftete Fassade leistet</a:t>
            </a:r>
          </a:p>
        </p:txBody>
      </p:sp>
      <p:sp>
        <p:nvSpPr>
          <p:cNvPr id="3" name="Content Placeholder 2"/>
          <p:cNvSpPr>
            <a:spLocks noGrp="1"/>
          </p:cNvSpPr>
          <p:nvPr>
            <p:ph idx="1"/>
          </p:nvPr>
        </p:nvSpPr>
        <p:spPr/>
        <p:txBody>
          <a:bodyPr/>
          <a:lstStyle/>
          <a:p>
            <a:pPr>
              <a:defRPr sz="1800"/>
            </a:pPr>
            <a:r>
              <a:t>ständlich erklärt.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Schichtaufbau von innen nach außen</a:t>
            </a:r>
          </a:p>
        </p:txBody>
      </p:sp>
      <p:sp>
        <p:nvSpPr>
          <p:cNvPr id="3" name="Content Placeholder 2"/>
          <p:cNvSpPr>
            <a:spLocks noGrp="1"/>
          </p:cNvSpPr>
          <p:nvPr>
            <p:ph idx="1"/>
          </p:nvPr>
        </p:nvSpPr>
        <p:spPr/>
        <p:txBody>
          <a:bodyPr/>
          <a:lstStyle/>
          <a:p>
            <a:pPr>
              <a:defRPr sz="1800"/>
            </a:pPr>
            <a:r>
              <a:t>Ein typischer Aufbau besteht aus dem Wandbildner, einer optionalen Dämm- oder Ausgleichsschicht, der Unterkonstruktion, dem Hinterlüftungsspalt und der Bekleidung. Je nach Energiebilanz und Wandgeometrie können Mineralwolle, Holzfaserdämmung oder eine Hintermauerung vorgesehen sein. Die senkrechte Konterlattung beziehungsweise Lattung mit Distanz hält den Luftspalt frei und trägt die Profile oder Leisten. Ihre Befestigung muss tragfähig sein, damit Eigengewicht und anteiliger Windsog sicher in den Untergrund abgeleitet werden. Holzbekleidung arbeitet außerdem mit Quellen und Schwund. Die Unterkonstruktion darf diese Bewegungen nicht starre üb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Schichtaufbau von innen nach außen</a:t>
            </a:r>
          </a:p>
        </p:txBody>
      </p:sp>
      <p:sp>
        <p:nvSpPr>
          <p:cNvPr id="3" name="Content Placeholder 2"/>
          <p:cNvSpPr>
            <a:spLocks noGrp="1"/>
          </p:cNvSpPr>
          <p:nvPr>
            <p:ph idx="1"/>
          </p:nvPr>
        </p:nvSpPr>
        <p:spPr/>
        <p:txBody>
          <a:bodyPr/>
          <a:lstStyle/>
          <a:p>
            <a:pPr>
              <a:defRPr sz="1800"/>
            </a:pPr>
            <a:r>
              <a:t>ernehmen. Wie Profil und Verlegung zusammenpassen, zeigt der Überblick Profile und Verlegemuster im Überblick.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Hinterlüftungsabstand und Konterlattung</a:t>
            </a:r>
          </a:p>
        </p:txBody>
      </p:sp>
      <p:sp>
        <p:nvSpPr>
          <p:cNvPr id="3" name="Content Placeholder 2"/>
          <p:cNvSpPr>
            <a:spLocks noGrp="1"/>
          </p:cNvSpPr>
          <p:nvPr>
            <p:ph idx="1"/>
          </p:nvPr>
        </p:nvSpPr>
        <p:spPr/>
        <p:txBody>
          <a:bodyPr/>
          <a:lstStyle/>
          <a:p>
            <a:pPr>
              <a:defRPr sz="1800"/>
            </a:pPr>
            <a:r>
              <a:t>Der Hinterlüftungsabstand ist eine Planungsgröße und kein beliebiges Restmaß. Er muss gewährleisten, dass die Luft ungehindert von unten nach oben strömen kann und tropfbares Wasser sicher abläuft. Ebenso wichtig ist, dass die Konterlattung den Querschnitt dauerhaft freihält, auch wenn sich ein Brett verformt. Bei der Befestigung der Bekleidung ist zu berücksichtigen, dass Holz im Jahreslauf arbeitet. Schrauben mit ausreichendem Randabstand und ein nicht zu enges Nagel- oder Schraubenbild geben dem Holz Bewegungsspielraum. Ein feuchteregulierender Anstrich kann die Feuchteaufnahme und -abgabe bremsen, ersetzt aber weder die Hinterlüftung noch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Hinterlüftungsabstand und Konterlattung</a:t>
            </a:r>
          </a:p>
        </p:txBody>
      </p:sp>
      <p:sp>
        <p:nvSpPr>
          <p:cNvPr id="3" name="Content Placeholder 2"/>
          <p:cNvSpPr>
            <a:spLocks noGrp="1"/>
          </p:cNvSpPr>
          <p:nvPr>
            <p:ph idx="1"/>
          </p:nvPr>
        </p:nvSpPr>
        <p:spPr/>
        <p:txBody>
          <a:bodyPr/>
          <a:lstStyle/>
          <a:p>
            <a:pPr>
              <a:defRPr sz="1800"/>
            </a:pPr>
            <a:r>
              <a:t> die sorgfältige Planung der Anschlüsse.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kritischen Anschlusspunkte</a:t>
            </a:r>
          </a:p>
        </p:txBody>
      </p:sp>
      <p:sp>
        <p:nvSpPr>
          <p:cNvPr id="3" name="Content Placeholder 2"/>
          <p:cNvSpPr>
            <a:spLocks noGrp="1"/>
          </p:cNvSpPr>
          <p:nvPr>
            <p:ph idx="1"/>
          </p:nvPr>
        </p:nvSpPr>
        <p:spPr/>
        <p:txBody>
          <a:bodyPr/>
          <a:lstStyle/>
          <a:p>
            <a:pPr>
              <a:defRPr sz="1800"/>
            </a:pPr>
            <a:r>
              <a:t>Verfärbungen, Fäule oder einzelne aufgestellte Bretter entstehen häufig nicht in der Fläche, sondern an den Übergängen. Am Sockel müssen Spritzwasser und Erdberührung von der untersten Brettreihe ferngehalten werden. Der Abstand zur Geländeoberkante ist einzuhalten, Regenwasser muss kontrolliert ablaufen und die Zuluftöffnung darf weder durch Bewuchs noch durch Belag oder Schnee verschlossen werden. Fenster und Türen benötigen Anschlussfugen gegen Schlagregen, eine ausreichende Tropfkante und einen freien Hinterlüftungsquerschnitt. Eine Unterbrechung der Konterlattung im Öffnungsbereich sollte vermieden oder durch eigene Spalte ober- und unte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kritischen Anschlusspunkte</a:t>
            </a:r>
          </a:p>
        </p:txBody>
      </p:sp>
      <p:sp>
        <p:nvSpPr>
          <p:cNvPr id="3" name="Content Placeholder 2"/>
          <p:cNvSpPr>
            <a:spLocks noGrp="1"/>
          </p:cNvSpPr>
          <p:nvPr>
            <p:ph idx="1"/>
          </p:nvPr>
        </p:nvSpPr>
        <p:spPr/>
        <p:txBody>
          <a:bodyPr/>
          <a:lstStyle/>
          <a:p>
            <a:pPr>
              <a:defRPr sz="1800"/>
            </a:pPr>
            <a:r>
              <a:t>rhalb ausgeglichen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Dachanschluss, Ecken und die Vorbereitung der Anfrage</a:t>
            </a:r>
          </a:p>
        </p:txBody>
      </p:sp>
      <p:sp>
        <p:nvSpPr>
          <p:cNvPr id="3" name="Content Placeholder 2"/>
          <p:cNvSpPr>
            <a:spLocks noGrp="1"/>
          </p:cNvSpPr>
          <p:nvPr>
            <p:ph idx="1"/>
          </p:nvPr>
        </p:nvSpPr>
        <p:spPr/>
        <p:txBody>
          <a:bodyPr/>
          <a:lstStyle/>
          <a:p>
            <a:pPr>
              <a:defRPr sz="1800"/>
            </a:pPr>
            <a:r>
              <a:t>Am Dachanschluss wird Wasser aus dem Dachbereich zur Fassade geführt. Es muss kontrolliert abgeleitet werden, während die Hinterlüftung am Dachrand weiterläuft. Ein zu enges Anschlussblech darf den Luftquerschnitt nicht abdrücken, und die Bekleidung sollte nicht in die Tropfkante hineinlaufen. Ecken und Brettstöße benötigen versetzte Anordnungen sowie ausreichende Abstände zur Konterlattung, damit Wasser nicht in Konstruktionstiefen eingezogen wird. Für eine belastbare Projektanfrage sollten Wandaufbau, Dämmung, Sockelhöhe, Geländeverlauf, Öffnungen, Dachanschluss sowie gewünschtes Profil und Verlegemuster beschrieben werden. Diese Angaben 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Dachanschluss, Ecken und die Vorbereitung der Anfrage</a:t>
            </a:r>
          </a:p>
        </p:txBody>
      </p:sp>
      <p:sp>
        <p:nvSpPr>
          <p:cNvPr id="3" name="Content Placeholder 2"/>
          <p:cNvSpPr>
            <a:spLocks noGrp="1"/>
          </p:cNvSpPr>
          <p:nvPr>
            <p:ph idx="1"/>
          </p:nvPr>
        </p:nvSpPr>
        <p:spPr/>
        <p:txBody>
          <a:bodyPr/>
          <a:lstStyle/>
          <a:p>
            <a:pPr>
              <a:defRPr sz="1800"/>
            </a:pPr>
            <a:r>
              <a:t>setzen keine Aufnahme vor Ort, schaffen aber eine klare Grundlage für das Gespräch mit einem Holzbaubetrieb.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Hinterlüftete Holzfassade: Warum Konterlattung und Anschlüsse über Haltbarkeit entscheiden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