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moenchengladbach/dachstuhl-erneuern-holzarten-konstruktionsarten-tragwerke/" TargetMode="External"/><Relationship Id="rId3" Type="http://schemas.openxmlformats.org/officeDocument/2006/relationships/hyperlink" Target="https://holzdach.bitbucket.io/1a-holzbaumoenchengladbach/dateien/minimax-48c89db9dd89305064cdcc9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erneuern: Holzarten, Konstruktionsarten und Tragwerke verstehen · Erklärende Präsentation</a:t>
            </a:r>
          </a:p>
        </p:txBody>
      </p:sp>
      <p:sp>
        <p:nvSpPr>
          <p:cNvPr id="3" name="Content Placeholder 2"/>
          <p:cNvSpPr>
            <a:spLocks noGrp="1"/>
          </p:cNvSpPr>
          <p:nvPr>
            <p:ph idx="1"/>
          </p:nvPr>
        </p:nvSpPr>
        <p:spPr/>
        <p:txBody>
          <a:bodyPr/>
          <a:lstStyle/>
          <a:p>
            <a:r>
              <a:t>Überblick: Wer einen Dachstuhl erneuern möchte, steht vor einer Aufgabe, die sorgfältige Vorbereitung verdient. Anders als bei einfachen Ausbesserungsarbeiten greift eine vollständige oder umfangreiche Erneuerung tief in die Bausubstanz ein. Bevor erste Handwerker angesprochen oder Kosten ermittelt werden, lohnt es sich, die eigenen Voraussetzungen zu kennen und die richtigen Fragen zu stellen. Dieser Leitfaden ordnet die wichtigsten Schritte, damit Eigentümer in Mönchengladbach und Umgebung gut vorbereitet in die Planung starten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Erneuerung des Dachstuhls sinnvoll wird</a:t>
            </a:r>
          </a:p>
        </p:txBody>
      </p:sp>
      <p:sp>
        <p:nvSpPr>
          <p:cNvPr id="3" name="Content Placeholder 2"/>
          <p:cNvSpPr>
            <a:spLocks noGrp="1"/>
          </p:cNvSpPr>
          <p:nvPr>
            <p:ph idx="1"/>
          </p:nvPr>
        </p:nvSpPr>
        <p:spPr/>
        <p:txBody>
          <a:bodyPr/>
          <a:lstStyle/>
          <a:p>
            <a:pPr>
              <a:defRPr sz="1800"/>
            </a:pPr>
            <a:r>
              <a:t>Nicht jede sichtbare Auffälligkeit am Dach bedeutet sofortigen Handlungsbedarf. Feuchtflecken, leichtes Durchbiegen einzelner Sparren oder lokale Schäden an der Eindeckung lassen sich häufig gezielt reparieren. Eine Erneuerung wird hingegen relevant, wenn Tragfähigkeit, Dämmfähigkeit oder die geometric des Daches insgesamt nicht mehr den Anforderungen entsprechen. Typische Auslöser sind fortgeschrittene Holzschäden durch Insektenbefall oder Pilze, größere Setzungen im Tragwerk, eine geplante Nutzungsänderung des Dachraums oder die Kombination mehrerer Sanierungsstaus, bei denen eine Teilmaßnahme unwirtschaftlich wäre. Eine fachliche Einschätz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Erneuerung des Dachstuhls sinnvoll wird</a:t>
            </a:r>
          </a:p>
        </p:txBody>
      </p:sp>
      <p:sp>
        <p:nvSpPr>
          <p:cNvPr id="3" name="Content Placeholder 2"/>
          <p:cNvSpPr>
            <a:spLocks noGrp="1"/>
          </p:cNvSpPr>
          <p:nvPr>
            <p:ph idx="1"/>
          </p:nvPr>
        </p:nvSpPr>
        <p:spPr/>
        <p:txBody>
          <a:bodyPr/>
          <a:lstStyle/>
          <a:p>
            <a:pPr>
              <a:defRPr sz="1800"/>
            </a:pPr>
            <a:r>
              <a:t>ung hilft, den tatsächlichen Umfang einzuschätzen, bevor Kosten für eine vollständige Erneuerung eingeplant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Vorhandene Bausubstanz dokumentieren</a:t>
            </a:r>
          </a:p>
        </p:txBody>
      </p:sp>
      <p:sp>
        <p:nvSpPr>
          <p:cNvPr id="3" name="Content Placeholder 2"/>
          <p:cNvSpPr>
            <a:spLocks noGrp="1"/>
          </p:cNvSpPr>
          <p:nvPr>
            <p:ph idx="1"/>
          </p:nvPr>
        </p:nvSpPr>
        <p:spPr/>
        <p:txBody>
          <a:bodyPr/>
          <a:lstStyle/>
          <a:p>
            <a:pPr>
              <a:defRPr sz="1800"/>
            </a:pPr>
            <a:r>
              <a:t>Bevor Handwerker angesprochen werden, sollten Eigentümer die eigene Dokumentation zusammentragen. Dazu gehören vorhandene Bestandspläne oder Bauzeichnungen, soweit sie auffindbar sind. Fotografien der auffälligen Bereiche – etwa geschädigte Sparren, Feuchtespuren oder sichtbare Verformungen – geben einem Fachmann auch ohne Ortsbesuch einen ersten Eindruck. Hilfreich sind auch Angaben zum Baujahr des Hauses, zu bereits durchgeführten Dacharbeiten und zur aktuellen Nutzung des Dachgeschosses. Wer diese Informationen vorab strukturiert zusammenstellt, ermöglicht eine schnellere und treffsichere Ersteinschätzung des Vorhabens.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Umfang der Maßnahme grob eingrenzen</a:t>
            </a:r>
          </a:p>
        </p:txBody>
      </p:sp>
      <p:sp>
        <p:nvSpPr>
          <p:cNvPr id="3" name="Content Placeholder 2"/>
          <p:cNvSpPr>
            <a:spLocks noGrp="1"/>
          </p:cNvSpPr>
          <p:nvPr>
            <p:ph idx="1"/>
          </p:nvPr>
        </p:nvSpPr>
        <p:spPr/>
        <p:txBody>
          <a:bodyPr/>
          <a:lstStyle/>
          <a:p>
            <a:pPr>
              <a:defRPr sz="1800"/>
            </a:pPr>
            <a:r>
              <a:t>Eine Erneuerung kann verschiedene Formen annehmen: von der Teilerneuerung einzelner Hölzer bis zum vollständigen Neuaufbau des Tragwerks. Auch die Entscheidung, ob das Dach danach als Wohnraum nutzbar ausgebaut werden soll, verändert den Umfang erheblich. Eine Aufstockung, eine veränderte Drempelhöhe oder der Einbau von Gauben verändern die statischen Anforderungen und die Anschlusssituation. Eigentümer sollten daher für sich selbst klären, welche Ziele mit der Maßnahme verfolgt werden – etwa reine Substanzerhaltung, Energieeinsparung durch verbesserte Dämmung oder eine neue Nutzung des Dachgeschosses.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Anforderungen frühzeitig prüfen</a:t>
            </a:r>
          </a:p>
        </p:txBody>
      </p:sp>
      <p:sp>
        <p:nvSpPr>
          <p:cNvPr id="3" name="Content Placeholder 2"/>
          <p:cNvSpPr>
            <a:spLocks noGrp="1"/>
          </p:cNvSpPr>
          <p:nvPr>
            <p:ph idx="1"/>
          </p:nvPr>
        </p:nvSpPr>
        <p:spPr/>
        <p:txBody>
          <a:bodyPr/>
          <a:lstStyle/>
          <a:p>
            <a:pPr>
              <a:defRPr sz="1800"/>
            </a:pPr>
            <a:r>
              <a:t>Jede Veränderung am Tragwerk eines Daches kann baurechtliche Konsequenzen haben. Die genauen Anforderungen hängen von der Art des Eingriffs, dem Standort und dem Bebauungsplan ab. In manchen Fällen genügt eine verfahrensfreie Durchführung, in anderen ist ein Bauantrag mit statischem Nachweis erforderlich. Für Eigentümer in Mönchengladbach bieten die Informationen der städtischen Bauaufsicht einen ersten Anlaufpunkt zur Klärung. Auch wenn ein Vorhaben verfahrensfrei ist, müssen alle geltenden Vorschriften eingehalten werden. Diese Klärung gehört in eine frühe Phase der Vorplanung, um spätere Verzögerungen oder Nachforderungen zu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vergleichen und Angebote einholen</a:t>
            </a:r>
          </a:p>
        </p:txBody>
      </p:sp>
      <p:sp>
        <p:nvSpPr>
          <p:cNvPr id="3" name="Content Placeholder 2"/>
          <p:cNvSpPr>
            <a:spLocks noGrp="1"/>
          </p:cNvSpPr>
          <p:nvPr>
            <p:ph idx="1"/>
          </p:nvPr>
        </p:nvSpPr>
        <p:spPr/>
        <p:txBody>
          <a:bodyPr/>
          <a:lstStyle/>
          <a:p>
            <a:pPr>
              <a:defRPr sz="1800"/>
            </a:pPr>
            <a:r>
              <a:t>Wenn Voruntersuchung und Vorplanung abgeschlossen sind, steht die Frage im Raum, welche Firma den Dachstuhl erneuern soll. Stärker als bei kleineren Reparaturen lohnt sich hier der Vergleich mehrerer Angebote. Wichtig ist, dass die Leistungsbeschreibungen vergleichbar sind: Welche Holzmaterialien sind vorgesehen, wie wird die Dampfbremse ausgeführt, welche Anschlüsse an angrenzende Bauteile sind enthalten? Einheitliche Unterlagen erleichtern die Gegenüberstellung. Bei der Wahl eines Zimmereibetriebs spielen neben dem Preis auch Referenzen zu vergleichbaren Projekten, die Baustellenorganisation und die Kommunikation während der Planung eine Ro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Leistungen vergleichen und Angebote einholen</a:t>
            </a:r>
          </a:p>
        </p:txBody>
      </p:sp>
      <p:sp>
        <p:nvSpPr>
          <p:cNvPr id="3" name="Content Placeholder 2"/>
          <p:cNvSpPr>
            <a:spLocks noGrp="1"/>
          </p:cNvSpPr>
          <p:nvPr>
            <p:ph idx="1"/>
          </p:nvPr>
        </p:nvSpPr>
        <p:spPr/>
        <p:txBody>
          <a:bodyPr/>
          <a:lstStyle/>
          <a:p>
            <a:pPr>
              <a:defRPr sz="1800"/>
            </a:pPr>
            <a:r>
              <a:t>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Leitfaden zur konkreten Anfrage</a:t>
            </a:r>
          </a:p>
        </p:txBody>
      </p:sp>
      <p:sp>
        <p:nvSpPr>
          <p:cNvPr id="3" name="Content Placeholder 2"/>
          <p:cNvSpPr>
            <a:spLocks noGrp="1"/>
          </p:cNvSpPr>
          <p:nvPr>
            <p:ph idx="1"/>
          </p:nvPr>
        </p:nvSpPr>
        <p:spPr/>
        <p:txBody>
          <a:bodyPr/>
          <a:lstStyle/>
          <a:p>
            <a:pPr>
              <a:defRPr sz="1800"/>
            </a:pPr>
            <a:r>
              <a:t>Eine gut vorbereitete Anfrage enthält alle gesammelten Unterlagen und eine klare Beschreibung des aktuellen Zustands. Dazu gehören Abmessungen des Daches, sichtbare Auffälligkeiten, Baujahr und bisherige Arbeiten. Auch die Frage, ob das Tragwerk vollständig erneuert oder teilweise erhalten werden soll, sowie die gewünschte künftige Nutzung des Dachraums sollten benannt werden. Wer diese Informationen strukturiert übergibt, erhält Antworten, deren Leistungsumfang tatsächlich vergleichbar ist. Auf der Hauptseite zur Dachstuhlerneuerung sind die weiteren Schritte von der Vorbereitung über Kosten und Baurecht bis zur konkreten Anfrage zusammengef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Leitfaden zur konkreten Anfrage</a:t>
            </a:r>
          </a:p>
        </p:txBody>
      </p:sp>
      <p:sp>
        <p:nvSpPr>
          <p:cNvPr id="3" name="Content Placeholder 2"/>
          <p:cNvSpPr>
            <a:spLocks noGrp="1"/>
          </p:cNvSpPr>
          <p:nvPr>
            <p:ph idx="1"/>
          </p:nvPr>
        </p:nvSpPr>
        <p:spPr/>
        <p:txBody>
          <a:bodyPr/>
          <a:lstStyle/>
          <a:p>
            <a:pPr>
              <a:defRPr sz="1800"/>
            </a:pPr>
            <a:r>
              <a:t>asst. Wer bereits eigene Ideen gesammelt hat, kann dort direkt eine Anfrage für sein Vorhaben vorbereiten.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erneuern: Holzarten, Konstruktionsarten und Tragwerke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