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muenster/holzanbau-bestand-vorbereitende-arbeiten/" TargetMode="External"/><Relationship Id="rId3" Type="http://schemas.openxmlformats.org/officeDocument/2006/relationships/hyperlink" Target="https://holzdach.bitbucket.io/1a-holzbaumuenster/dateien/minimax-20fc9ad65296f5f6055b592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Holzanbau am Bestand: Welche Vorbereitungen am Altbau nötig sind · Erklärende Präsentation</a:t>
            </a:r>
          </a:p>
        </p:txBody>
      </p:sp>
      <p:sp>
        <p:nvSpPr>
          <p:cNvPr id="3" name="Content Placeholder 2"/>
          <p:cNvSpPr>
            <a:spLocks noGrp="1"/>
          </p:cNvSpPr>
          <p:nvPr>
            <p:ph idx="1"/>
          </p:nvPr>
        </p:nvSpPr>
        <p:spPr/>
        <p:txBody>
          <a:bodyPr/>
          <a:lstStyle/>
          <a:p>
            <a:r>
              <a:t>Überblick: Ein Holzanbau beginnt nicht erst mit dem Aufbau des neuen Rahmens. Im Bestand liegen im Bereich des geplanten Anschlusses häufig Türen, Fenster, Leitungen, Estriche und Bauteile der Tragstruktur, die den Bauablauf beeinflussen. Welche Vorbereitungen am Altbau nötig sind, hängt deshalb von der vorhandenen Bauweise, den gewünschten Öffnungen und den konstruktiven Anschlussdetails ab. Dieser Beitrag strukturiert die wichtigsten Arbeitspunkte für die Planung und fasst sie als nachvollziehbare Anfragehilfe zusammen.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Vorarbeiten am Bestand eine eigene Planungsfrage sind</a:t>
            </a:r>
          </a:p>
        </p:txBody>
      </p:sp>
      <p:sp>
        <p:nvSpPr>
          <p:cNvPr id="3" name="Content Placeholder 2"/>
          <p:cNvSpPr>
            <a:spLocks noGrp="1"/>
          </p:cNvSpPr>
          <p:nvPr>
            <p:ph idx="1"/>
          </p:nvPr>
        </p:nvSpPr>
        <p:spPr/>
        <p:txBody>
          <a:bodyPr/>
          <a:lstStyle/>
          <a:p>
            <a:pPr>
              <a:defRPr sz="1800"/>
            </a:pPr>
            <a:r>
              <a:t>Beim Anbau verändert sich der Anschlussbereich des vorhandenen Hauses. Dort können Wandaufbauten, Fenster, Türen, Installationen und Teile der Tragstruktur auf den neuen Raum treffen. Vor der Ausführung muss deshalb geklärt sein, was geöffnet, vorübergehend entfernt, umgelegt oder zusätzlich gesichert werden muss. Die Konstruktion des Anschlusses und die Vorbereitung des Bestands gehören daher zusammen: Ein passendes Anschlussdetail hilft nicht weiter, wenn im Altbau unbekannte Leitungen oder nicht abgefangene Lasten die Arbeiten blockieren. Die Bestandsvorbereitung sollte deshalb bereits in der frühen Planung und in der ersten Projektanfrage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Vorarbeiten am Bestand eine eigene Planungsfrage sind</a:t>
            </a:r>
          </a:p>
        </p:txBody>
      </p:sp>
      <p:sp>
        <p:nvSpPr>
          <p:cNvPr id="3" name="Content Placeholder 2"/>
          <p:cNvSpPr>
            <a:spLocks noGrp="1"/>
          </p:cNvSpPr>
          <p:nvPr>
            <p:ph idx="1"/>
          </p:nvPr>
        </p:nvSpPr>
        <p:spPr/>
        <p:txBody>
          <a:bodyPr/>
          <a:lstStyle/>
          <a:p>
            <a:pPr>
              <a:defRPr sz="1800"/>
            </a:pPr>
            <a:r>
              <a:t> berücksichtigt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Öffnungen im Bestand richtig vorbereiten</a:t>
            </a:r>
          </a:p>
        </p:txBody>
      </p:sp>
      <p:sp>
        <p:nvSpPr>
          <p:cNvPr id="3" name="Content Placeholder 2"/>
          <p:cNvSpPr>
            <a:spLocks noGrp="1"/>
          </p:cNvSpPr>
          <p:nvPr>
            <p:ph idx="1"/>
          </p:nvPr>
        </p:nvSpPr>
        <p:spPr/>
        <p:txBody>
          <a:bodyPr/>
          <a:lstStyle/>
          <a:p>
            <a:pPr>
              <a:defRPr sz="1800"/>
            </a:pPr>
            <a:r>
              <a:t>Für den Zugang zum Anbau kann ein Wandabschnitt des Bestandsmauerwerks geöffnet werden. Breite, Höhe und die Ausbildung des Sturzes hängen vom Wandaufbau und von den Lasten ab, die über der Öffnung liegen. Auch Fenster und Lichtausschnitte müssen angepasst werden, wenn sich durch den Anbau der Grundriss verändert. Putz, Dämmung und Bekleidung sind anschließend wieder passend anzuschließen. Im Bereich einer neuen Bodenplatte oder Sohlbank ist meist ein Teil des Bodenaufbaus zu öffnen, um einen höhengleichen Anschluss herzustellen. Im Dach- oder Traufbereich können Dachüberstände, Regenrinnen und Fallrohre angepasst werden müssen. Diese Punkte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Öffnungen im Bestand richtig vorbereiten</a:t>
            </a:r>
          </a:p>
        </p:txBody>
      </p:sp>
      <p:sp>
        <p:nvSpPr>
          <p:cNvPr id="3" name="Content Placeholder 2"/>
          <p:cNvSpPr>
            <a:spLocks noGrp="1"/>
          </p:cNvSpPr>
          <p:nvPr>
            <p:ph idx="1"/>
          </p:nvPr>
        </p:nvSpPr>
        <p:spPr/>
        <p:txBody>
          <a:bodyPr/>
          <a:lstStyle/>
          <a:p>
            <a:pPr>
              <a:defRPr sz="1800"/>
            </a:pPr>
            <a:r>
              <a:t>sollten vor dem ersten Bautelement auf der Baustelle bekannt und bewertet sein.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Lasten und Sicherung während der Arbeiten</a:t>
            </a:r>
          </a:p>
        </p:txBody>
      </p:sp>
      <p:sp>
        <p:nvSpPr>
          <p:cNvPr id="3" name="Content Placeholder 2"/>
          <p:cNvSpPr>
            <a:spLocks noGrp="1"/>
          </p:cNvSpPr>
          <p:nvPr>
            <p:ph idx="1"/>
          </p:nvPr>
        </p:nvSpPr>
        <p:spPr/>
        <p:txBody>
          <a:bodyPr/>
          <a:lstStyle/>
          <a:p>
            <a:pPr>
              <a:defRPr sz="1800"/>
            </a:pPr>
            <a:r>
              <a:t>Die bestehende Tragstruktur bestimmt wesentlich, welche Erweiterung möglich ist. Vor dem Anbau ist daher zu prüfen, ob die Außenwand am Anschlusspunkt zusätzliche Lasten aufnehmen kann oder ob eine lastumlenkende Konstruktion erforderlich ist. Während ein Wandabschnitt geöffnet wird, müssen darüberliegende Bauteile wie Sturz, Decke oder Mauerwerksschichten vorübergehend abgefangen und gesichert werden. Die Sicherung bleibt bestehen, bis der neue Anschluss hergestellt ist. Auch Höhenversätze zwischen Alt- und Neubau sind früh zu berücksichtigen. Dafür können beispielsweise Höhenausgleichsprofile oder angepasste Anschlussdetails vorgesehen werd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Lasten und Sicherung während der Arbeiten</a:t>
            </a:r>
          </a:p>
        </p:txBody>
      </p:sp>
      <p:sp>
        <p:nvSpPr>
          <p:cNvPr id="3" name="Content Placeholder 2"/>
          <p:cNvSpPr>
            <a:spLocks noGrp="1"/>
          </p:cNvSpPr>
          <p:nvPr>
            <p:ph idx="1"/>
          </p:nvPr>
        </p:nvSpPr>
        <p:spPr/>
        <p:txBody>
          <a:bodyPr/>
          <a:lstStyle/>
          <a:p>
            <a:pPr>
              <a:defRPr sz="1800"/>
            </a:pPr>
            <a:r>
              <a:t>en. Maßabweichungen im Bestand sollten nicht erst während der Montage überraschen.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Bauteile und Installationen vorübergehend entfernen</a:t>
            </a:r>
          </a:p>
        </p:txBody>
      </p:sp>
      <p:sp>
        <p:nvSpPr>
          <p:cNvPr id="3" name="Content Placeholder 2"/>
          <p:cNvSpPr>
            <a:spLocks noGrp="1"/>
          </p:cNvSpPr>
          <p:nvPr>
            <p:ph idx="1"/>
          </p:nvPr>
        </p:nvSpPr>
        <p:spPr/>
        <p:txBody>
          <a:bodyPr/>
          <a:lstStyle/>
          <a:p>
            <a:pPr>
              <a:defRPr sz="1800"/>
            </a:pPr>
            <a:r>
              <a:t>Nicht jedes sichtbare Bauteil kann während des Anbaus unverändert bleiben. Regenrinnen, Fallrohre, Außenleuchten, Markisen, Briefkastenanlagen oder Vordächer können im Anschlussbereich demontiert werden müssen. Terrassenbeläge, Wege und Beeteinfassungen sind zu entfernen oder anzupassen, wenn Fundament und Bodenplatte entstehen. Strom-, Wasser- und Datenleitungen können in Wand- oder Bodenbereichen liegen, die für den Anschluss geöffnet werden. Je nach Befund müssen sie stillgelegt, umgelegt oder neu angeschlossen werden. Dabei ist wichtig, die zu erhaltenden Bauteile, den Schutzbedarf angrenzender Flächen und die spätere Wiederanbringung ber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Bauteile und Installationen vorübergehend entfernen</a:t>
            </a:r>
          </a:p>
        </p:txBody>
      </p:sp>
      <p:sp>
        <p:nvSpPr>
          <p:cNvPr id="3" name="Content Placeholder 2"/>
          <p:cNvSpPr>
            <a:spLocks noGrp="1"/>
          </p:cNvSpPr>
          <p:nvPr>
            <p:ph idx="1"/>
          </p:nvPr>
        </p:nvSpPr>
        <p:spPr/>
        <p:txBody>
          <a:bodyPr/>
          <a:lstStyle/>
          <a:p>
            <a:pPr>
              <a:defRPr sz="1800"/>
            </a:pPr>
            <a:r>
              <a:t>eits zu berücksichtigen. Die Arbeiten am Bestand enden nicht mit dem Rohbau, sondern schließen auch die Wiederherstellung der Anschlussbereiche ein.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in die Anfrage gehört</a:t>
            </a:r>
          </a:p>
        </p:txBody>
      </p:sp>
      <p:sp>
        <p:nvSpPr>
          <p:cNvPr id="3" name="Content Placeholder 2"/>
          <p:cNvSpPr>
            <a:spLocks noGrp="1"/>
          </p:cNvSpPr>
          <p:nvPr>
            <p:ph idx="1"/>
          </p:nvPr>
        </p:nvSpPr>
        <p:spPr/>
        <p:txBody>
          <a:bodyPr/>
          <a:lstStyle/>
          <a:p>
            <a:pPr>
              <a:defRPr sz="1800"/>
            </a:pPr>
            <a:r>
              <a:t>Für eine belastbare erste Einschätzung helfen vorhandene Grundrisse, Fotos, die gewünschte Fläche und der aktuelle Planungsstand. Zusätzlich sollten Angaben zur Bauweise und zum Material des Bestands im Anschlussbereich gemacht werden: Mauerwerk, Holz oder Mischbauweise. Hilfreich sind außerdem bekannte Schwachstellen, Risse oder Feuchtigkeitsschäden, die Zugänglichkeit der Baustelle für Gerüst, Materialtransport und Container sowie Angaben zu baurechtlichen Vorgaben, die die Eingriffe berühren. Notiert werden sollte auch, welche Leitungen, Anschlüsse und Bauteile betroffen sind. Mit dieser Checkliste lässt sich der Holzanbau am Bestand besse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in die Anfrage gehört</a:t>
            </a:r>
          </a:p>
        </p:txBody>
      </p:sp>
      <p:sp>
        <p:nvSpPr>
          <p:cNvPr id="3" name="Content Placeholder 2"/>
          <p:cNvSpPr>
            <a:spLocks noGrp="1"/>
          </p:cNvSpPr>
          <p:nvPr>
            <p:ph idx="1"/>
          </p:nvPr>
        </p:nvSpPr>
        <p:spPr/>
        <p:txBody>
          <a:bodyPr/>
          <a:lstStyle/>
          <a:p>
            <a:pPr>
              <a:defRPr sz="1800"/>
            </a:pPr>
            <a:r>
              <a:t>r vorbereiten und die weitere Planung auf einen konkreten Anschlussbereich fokussieren. Die verlinkten Hinweise zu Grundstücksunterlagen, früher Planung und Anschlussdetails ergänzen diese Grundlage.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Holzanbau am Bestand: Welche Vorbereitungen am Altbau nötig sind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