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nrw/holzrahmenbau-wandaufbau-schichtenfolge/" TargetMode="External"/><Relationship Id="rId3" Type="http://schemas.openxmlformats.org/officeDocument/2006/relationships/hyperlink" Target="https://holzdach.bitbucket.io/1a-holzbaunrw/dateien/minimax-6350e562867f23bdda78bd0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Schichtenfolge einer Holzrahmenwand: Vom Ständer bis zur Installationsebene verstehen · Erklärende Präsentation</a:t>
            </a:r>
          </a:p>
        </p:txBody>
      </p:sp>
      <p:sp>
        <p:nvSpPr>
          <p:cNvPr id="3" name="Content Placeholder 2"/>
          <p:cNvSpPr>
            <a:spLocks noGrp="1"/>
          </p:cNvSpPr>
          <p:nvPr>
            <p:ph idx="1"/>
          </p:nvPr>
        </p:nvSpPr>
        <p:spPr/>
        <p:txBody>
          <a:bodyPr/>
          <a:lstStyle/>
          <a:p>
            <a:r>
              <a:t>Überblick: Die Schichtenfolge einer Holzrahmenwand ist mehr als eine Materialliste: Jede Lage übernimmt eine bestimmte Aufgabe im Tragwerk, im Wärmeschutz, beim Feuchteschutz und in der Haustechnik. Wer die Reihenfolge frühzeitig versteht, kann Installationswege, luftdichte Übergänge und Anschlüsse sinnvoll planen. Der folgende Leitfaden ordnet den typischen Aufbau einer Holzrahmenaußenwand ein und zeigt, worauf bei der Planung besonders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aussteifende Beplankung</a:t>
            </a:r>
          </a:p>
        </p:txBody>
      </p:sp>
      <p:sp>
        <p:nvSpPr>
          <p:cNvPr id="3" name="Content Placeholder 2"/>
          <p:cNvSpPr>
            <a:spLocks noGrp="1"/>
          </p:cNvSpPr>
          <p:nvPr>
            <p:ph idx="1"/>
          </p:nvPr>
        </p:nvSpPr>
        <p:spPr/>
        <p:txBody>
          <a:bodyPr/>
          <a:lstStyle/>
          <a:p>
            <a:pPr>
              <a:defRPr sz="1800"/>
            </a:pPr>
            <a:r>
              <a:t>Ständer und Riegel bilden das Skelett der Holzrahmenwand. Sie nehmen Vertikallasten auf, definieren die Hohlräume und bestimmen damit, wie Dämmung und spätere Installationen geführt werden können. Die Beplankung übernimmt eine andere Aufgabe: Sie wirkt als Scheibe und überträgt horizontale Kräfte. Ihre Materialstärke und Befestigung müssen deshalb auf das Tragwerk abgestimmt werden. Auch Öffnungen und Anschlüsse verändern die Beanspruchung und benötigen eine eigene Detailplanung. Eine nachträgliche Änderung großer Öffnungen wirkt sich unmittelbar auf das konstruktive Konzept aus. Für die weitere Planung ist es daher hilfreich, nicht nur die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aussteifende Beplankung</a:t>
            </a:r>
          </a:p>
        </p:txBody>
      </p:sp>
      <p:sp>
        <p:nvSpPr>
          <p:cNvPr id="3" name="Content Placeholder 2"/>
          <p:cNvSpPr>
            <a:spLocks noGrp="1"/>
          </p:cNvSpPr>
          <p:nvPr>
            <p:ph idx="1"/>
          </p:nvPr>
        </p:nvSpPr>
        <p:spPr/>
        <p:txBody>
          <a:bodyPr/>
          <a:lstStyle/>
          <a:p>
            <a:pPr>
              <a:defRPr sz="1800"/>
            </a:pPr>
            <a:r>
              <a:t>ichtbaren Bekleidungen, sondern auch die tragenden und aussteifenden Ebenen festzuhalten.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zwischen den Hohlräumen</a:t>
            </a:r>
          </a:p>
        </p:txBody>
      </p:sp>
      <p:sp>
        <p:nvSpPr>
          <p:cNvPr id="3" name="Content Placeholder 2"/>
          <p:cNvSpPr>
            <a:spLocks noGrp="1"/>
          </p:cNvSpPr>
          <p:nvPr>
            <p:ph idx="1"/>
          </p:nvPr>
        </p:nvSpPr>
        <p:spPr/>
        <p:txBody>
          <a:bodyPr/>
          <a:lstStyle/>
          <a:p>
            <a:pPr>
              <a:defRPr sz="1800"/>
            </a:pPr>
            <a:r>
              <a:t>Der Raum zwischen den Ständern wird mit Dämmstoff gefüllt. Die Stärke der Dämmung richtet sich nach der Ständerdimension, während zusätzliche Dämmebenen außen angeordnet werden können, um Wärmebrücken an den Ständern zu reduzieren. Welche Kombination sinnvoll ist, hängt von der Gebäudeform, der Nutzung und den bauphysikalischen Vorgaben ab. Die Dämmung allein genügt jedoch nicht: Ihre Wirkung hängt auch mit der luftdichten Ebene, der Installationsebene und dem Aufbau der äußeren Bekleidung zusammen. Bei der Planung sollte deshalb festgelegt werden, welche Wärmeschutzfunktion welche Schicht übernimmt und wo spätere Leitungen verlaufen sollen.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Luftdichte Ebene und Dampfbremse</a:t>
            </a:r>
          </a:p>
        </p:txBody>
      </p:sp>
      <p:sp>
        <p:nvSpPr>
          <p:cNvPr id="3" name="Content Placeholder 2"/>
          <p:cNvSpPr>
            <a:spLocks noGrp="1"/>
          </p:cNvSpPr>
          <p:nvPr>
            <p:ph idx="1"/>
          </p:nvPr>
        </p:nvSpPr>
        <p:spPr/>
        <p:txBody>
          <a:bodyPr/>
          <a:lstStyle/>
          <a:p>
            <a:pPr>
              <a:defRPr sz="1800"/>
            </a:pPr>
            <a:r>
              <a:t>Die luftdichte Ebene liegt rauminnenseitig vor der Dämmung. Sie verhindert, dass feuchte Raumluft in die Konstruktion gelangt, und kann als Bahn oder als ausreichend diffusionshemmende Beplankung ausgeführt werden. Ihre Position ist entscheidend, weil sie bestimmt, wo Leitungen, Steckdosen und Durchdringungen geplant werden müssen. Der sichtbare Bezugspunkt dafür ist die Schichtenfolge einer Holzrahmenwand: Erst wenn die luftdichte Ebene feststeht, lassen sich Installationen und Anschlüsse zuverlässig darauf abstimmen. Jede Durchdringung ist eine potenzielle Leckage. Anschlüsse an Decke, Boden und Fenster müssen deshalb in die Planung einbezo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Luftdichte Ebene und Dampfbremse</a:t>
            </a:r>
          </a:p>
        </p:txBody>
      </p:sp>
      <p:sp>
        <p:nvSpPr>
          <p:cNvPr id="3" name="Content Placeholder 2"/>
          <p:cNvSpPr>
            <a:spLocks noGrp="1"/>
          </p:cNvSpPr>
          <p:nvPr>
            <p:ph idx="1"/>
          </p:nvPr>
        </p:nvSpPr>
        <p:spPr/>
        <p:txBody>
          <a:bodyPr/>
          <a:lstStyle/>
          <a:p>
            <a:pPr>
              <a:defRPr sz="1800"/>
            </a:pPr>
            <a:r>
              <a:t>gen werden, damit die zusammenhängende Ebene erhalten bleibt.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Installationsebene für Haustechnik</a:t>
            </a:r>
          </a:p>
        </p:txBody>
      </p:sp>
      <p:sp>
        <p:nvSpPr>
          <p:cNvPr id="3" name="Content Placeholder 2"/>
          <p:cNvSpPr>
            <a:spLocks noGrp="1"/>
          </p:cNvSpPr>
          <p:nvPr>
            <p:ph idx="1"/>
          </p:nvPr>
        </p:nvSpPr>
        <p:spPr/>
        <p:txBody>
          <a:bodyPr/>
          <a:lstStyle/>
          <a:p>
            <a:pPr>
              <a:defRPr sz="1800"/>
            </a:pPr>
            <a:r>
              <a:t>Eine separate Installationsebene wird eingesetzt, wenn Elektro-, Sanitär- oder Heizungsleitungen weder durch die Dämmung noch durch die luftdichte Bahn geführt werden sollen. Sie liegt raumseitig vor der Dampfbremse und besteht aus einer zusätzlichen Latten- oder Profilkonstruktion. In diesem Raum können Leitungen verlaufen, ohne die Hülle der Wand zu durchstoßen. Das erleichtert spätere Anpassungen, weil Eingriffe in Dämmung oder Luftdichtheitsschicht weitgehend vermieden werden. Die Ebene muss jedoch an die angrenzenden Bauteile angeschlossen werden. Zu klären ist insbesondere, wie Leitungen zu Steckdosen, Lampenanschlüssen, Fenstern sowie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Installationsebene für Haustechnik</a:t>
            </a:r>
          </a:p>
        </p:txBody>
      </p:sp>
      <p:sp>
        <p:nvSpPr>
          <p:cNvPr id="3" name="Content Placeholder 2"/>
          <p:cNvSpPr>
            <a:spLocks noGrp="1"/>
          </p:cNvSpPr>
          <p:nvPr>
            <p:ph idx="1"/>
          </p:nvPr>
        </p:nvSpPr>
        <p:spPr/>
        <p:txBody>
          <a:bodyPr/>
          <a:lstStyle/>
          <a:p>
            <a:pPr>
              <a:defRPr sz="1800"/>
            </a:pPr>
            <a:r>
              <a:t>an Decken und Boden geführt werden. Die Planung der Wandaufbau-Schichten sollte daher sowohl die Technik als auch die Anschlussdetails umfassen.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Außenbereich, Feuchteschutz und Ausblick</a:t>
            </a:r>
          </a:p>
        </p:txBody>
      </p:sp>
      <p:sp>
        <p:nvSpPr>
          <p:cNvPr id="3" name="Content Placeholder 2"/>
          <p:cNvSpPr>
            <a:spLocks noGrp="1"/>
          </p:cNvSpPr>
          <p:nvPr>
            <p:ph idx="1"/>
          </p:nvPr>
        </p:nvSpPr>
        <p:spPr/>
        <p:txBody>
          <a:bodyPr/>
          <a:lstStyle/>
          <a:p>
            <a:pPr>
              <a:defRPr sz="1800"/>
            </a:pPr>
            <a:r>
              <a:t>Auf der Außenseite kann eine zusätzliche Dämmebene folgen, die zugleich als Unterkonstruktion für die Fassade dient. Hinterlüftung und Außenbekleidung schaffen einen Spalt, in dem Feuchte abgeführt werden kann. Die Übergänge zu Sockel und Dachfläche sowie die gewählten Wandmaterialien sind ebenfalls Gegenstand der Planung. Feuchteschutz gelingt nur, wenn Dampf aus dem Raum in einer kontrollierten Richtung durch die Konstruktion diffundieren kann. Eine falsch platzierte Dampfbremse oder eine unbeabsichtigte Durchdringung kann zu Tauwasser und langfristigen Holzschäden führen. Wer die Schichtenfolge, die Installationswege und die Anschlüsse gem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Außenbereich, Feuchteschutz und Ausblick</a:t>
            </a:r>
          </a:p>
        </p:txBody>
      </p:sp>
      <p:sp>
        <p:nvSpPr>
          <p:cNvPr id="3" name="Content Placeholder 2"/>
          <p:cNvSpPr>
            <a:spLocks noGrp="1"/>
          </p:cNvSpPr>
          <p:nvPr>
            <p:ph idx="1"/>
          </p:nvPr>
        </p:nvSpPr>
        <p:spPr/>
        <p:txBody>
          <a:bodyPr/>
          <a:lstStyle/>
          <a:p>
            <a:pPr>
              <a:defRPr sz="1800"/>
            </a:pPr>
            <a:r>
              <a:t>einsam dokumentiert, schafft eine belastbare Grundlage für die Detailplanung und ein klares Gespräch mit dem Holzbaubetrieb.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Schichtenfolge einer Holzrahmenwand: Vom Ständer bis zur Installationsebene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