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wuppertal/dachstuhl-holzschutz-holzarten-vorbeugende-massnahmen/" TargetMode="External"/><Relationship Id="rId3" Type="http://schemas.openxmlformats.org/officeDocument/2006/relationships/hyperlink" Target="https://holzdach.bitbucket.io/1a-holzbauwuppertal/dateien/minimax-1739968a855d49d91d89529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im Bestand: Holzarten, Holzschutz und vorbeugende Maßnahmen verständlich vorbereitet · Erklärende Präsentation</a:t>
            </a:r>
          </a:p>
        </p:txBody>
      </p:sp>
      <p:sp>
        <p:nvSpPr>
          <p:cNvPr id="3" name="Content Placeholder 2"/>
          <p:cNvSpPr>
            <a:spLocks noGrp="1"/>
          </p:cNvSpPr>
          <p:nvPr>
            <p:ph idx="1"/>
          </p:nvPr>
        </p:nvSpPr>
        <p:spPr/>
        <p:txBody>
          <a:bodyPr/>
          <a:lstStyle/>
          <a:p>
            <a:r>
              <a:t>Überblick: Wer einen bestehenden Dachstuhl erhalten oder sanieren möchte, steht vor zahlreichen Fragen rund um Werkstoffwahl, Schutzmaßnahmen und die richtige Vorbereitung einer Fachanfrage. Anders als bei Neubauten fehlen hier oft Bauunterlagen und eine eindeutige Dokumentation der verbauten Hölzer. Dieser Ratgeber ordnet ein, worauf Eigentümer bei der Bestandsaufnahme selbst achten können und welche Informationen eine gezielte Fachberatung unterstützen.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Bestandsaufnahme vor der Fachanfrage liegt</a:t>
            </a:r>
          </a:p>
        </p:txBody>
      </p:sp>
      <p:sp>
        <p:nvSpPr>
          <p:cNvPr id="3" name="Content Placeholder 2"/>
          <p:cNvSpPr>
            <a:spLocks noGrp="1"/>
          </p:cNvSpPr>
          <p:nvPr>
            <p:ph idx="1"/>
          </p:nvPr>
        </p:nvSpPr>
        <p:spPr/>
        <p:txBody>
          <a:bodyPr/>
          <a:lstStyle/>
          <a:p>
            <a:pPr>
              <a:defRPr sz="1800"/>
            </a:pPr>
            <a:r>
              <a:t>Bevor ein Zimmermann oder Holzbauspezialist beauftragt wird, verschafft eine eigene Bestandsaufnahme Klarheit über den IST-Zustand des Dachstuhls. Das betrifft die erkennbare Holzart ebenso wie sichtbare Veränderungen an Bauteilen, Anschlüssen und Belüftungsöffnungen. Diese Vorarbeit ersetzt keine fachliche Begutachtung, schafft aber eine gemeinsame Ausgangsbasis für das Gespräch mit dem Handwerker. Wer vorab weiß, welche Sparrenenden freiliegen, wo sich Verfärbungen zeigen und ob die Trauf- und Firstlüftung intakt ist, kann gezielter nachfragen und_received Angebote besser vergleichen.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im Dachstuhl richtig einordnen</a:t>
            </a:r>
          </a:p>
        </p:txBody>
      </p:sp>
      <p:sp>
        <p:nvSpPr>
          <p:cNvPr id="3" name="Content Placeholder 2"/>
          <p:cNvSpPr>
            <a:spLocks noGrp="1"/>
          </p:cNvSpPr>
          <p:nvPr>
            <p:ph idx="1"/>
          </p:nvPr>
        </p:nvSpPr>
        <p:spPr/>
        <p:txBody>
          <a:bodyPr/>
          <a:lstStyle/>
          <a:p>
            <a:pPr>
              <a:defRPr sz="1800"/>
            </a:pPr>
            <a:r>
              <a:t>Fichte, Tanne, Lärche und Douglasie sind die vier Nadelholzarten, die in mitteleuropäischen Dachstühlen am häufigsten vorkommen. Jede Art hat unterschiedliche Eigenschaften hinsichtlich Dauerhaftigkeit, Festigkeit und Verarbeitbarkeit. Fichte dominiert bei Standardkonstruktionen und ist preisgünstig, reagiert aber empfindlich auf dauerhafte Feuchtbelastung. Tanne findet sich häufiger in älteren Bestandsbauten und ist geringfügig unempfindlicher gegenüber Feuchte. Lärche und Douglasie bieten höhere natürliche Widerstandsfähigkeit gegen Witterungseinflüsse, sind aber schwerer und teurer. Die Unterscheidung gelingt bei sichtbaren Bauteilen oft 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im Dachstuhl richtig einordnen</a:t>
            </a:r>
          </a:p>
        </p:txBody>
      </p:sp>
      <p:sp>
        <p:nvSpPr>
          <p:cNvPr id="3" name="Content Placeholder 2"/>
          <p:cNvSpPr>
            <a:spLocks noGrp="1"/>
          </p:cNvSpPr>
          <p:nvPr>
            <p:ph idx="1"/>
          </p:nvPr>
        </p:nvSpPr>
        <p:spPr/>
        <p:txBody>
          <a:bodyPr/>
          <a:lstStyle/>
          <a:p>
            <a:pPr>
              <a:defRPr sz="1800"/>
            </a:pPr>
            <a:r>
              <a:t>nhand von Farbton, Maserung und Harzgehalt, bei verdeckten Bauteilen eher über den Bestand oder eine Probennahme.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Schutzstrategien im Überblick</a:t>
            </a:r>
          </a:p>
        </p:txBody>
      </p:sp>
      <p:sp>
        <p:nvSpPr>
          <p:cNvPr id="3" name="Content Placeholder 2"/>
          <p:cNvSpPr>
            <a:spLocks noGrp="1"/>
          </p:cNvSpPr>
          <p:nvPr>
            <p:ph idx="1"/>
          </p:nvPr>
        </p:nvSpPr>
        <p:spPr/>
        <p:txBody>
          <a:bodyPr/>
          <a:lstStyle/>
          <a:p>
            <a:pPr>
              <a:defRPr sz="1800"/>
            </a:pPr>
            <a:r>
              <a:t>Der Schutz von Holz im Dachstuhl beruht auf drei sich ergänzenden Strategien. Der konstruktive Holzschutz hat dabei immer Vorrang: Er umfasst alle Maßnahmen, die Feuchte fernhalten oder zügiges Abtrocknen ermöglichen, etwa ausreichende Belüftungsquerschnitte, saubere Anschlüsse und einen funktionierenden Wasserablauf. Der physikalische Holzschutz ergänzt dies durch die Kontrolle von Holzfeuchte und Raumklima, zum Beispiel über Dampfbremsen und luftdichte Ebenen. Chemischer Holzschutz kommt erst dann ins Spiel, wenn Pilz- oder Insektenbefall festgestellt wurde oder Bauteile dauerhaft erhöhter Feuchte ausgesetzt sind. Er ersetzt neither konstru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Schutzstrategien im Überblick</a:t>
            </a:r>
          </a:p>
        </p:txBody>
      </p:sp>
      <p:sp>
        <p:nvSpPr>
          <p:cNvPr id="3" name="Content Placeholder 2"/>
          <p:cNvSpPr>
            <a:spLocks noGrp="1"/>
          </p:cNvSpPr>
          <p:nvPr>
            <p:ph idx="1"/>
          </p:nvPr>
        </p:nvSpPr>
        <p:spPr/>
        <p:txBody>
          <a:bodyPr/>
          <a:lstStyle/>
          <a:p>
            <a:pPr>
              <a:defRPr sz="1800"/>
            </a:pPr>
            <a:r>
              <a:t>ktive noch physikalische Maßnahmen, sondern ergänzt diese gezielt.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Schwachstellen im Bestand erkennen</a:t>
            </a:r>
          </a:p>
        </p:txBody>
      </p:sp>
      <p:sp>
        <p:nvSpPr>
          <p:cNvPr id="3" name="Content Placeholder 2"/>
          <p:cNvSpPr>
            <a:spLocks noGrp="1"/>
          </p:cNvSpPr>
          <p:nvPr>
            <p:ph idx="1"/>
          </p:nvPr>
        </p:nvSpPr>
        <p:spPr/>
        <p:txBody>
          <a:bodyPr/>
          <a:lstStyle/>
          <a:p>
            <a:pPr>
              <a:defRPr sz="1800"/>
            </a:pPr>
            <a:r>
              <a:t>Bestimmte Anschlusspunkte und Bauteilbereiche zeigen im Bestand regelmäßig Probleme. Hirnholzflächen an Sparrenenden, Pfettenstößen und Schnittkanten nehmen Feuchte deutlich schneller auf als Längsflächen und gehören zu den häufigsten Schadensstellen. Auch die Anschlüsse an Giebelwände, Schornsteine, Dachflächenfenster und Gauben sind oft undicht. Fehlende oder zu kleine Lüftungsquerschnitte an Traufe und First führen dazu, dass Feuchte aus der Raumluft nicht ausreichend abgeführt wird. Verfärbungen an sichtbaren Sparren, Stockflecken oder modriger Geruch im Dachboden können auf solche Probleme hinweisen und sollten vor einer Sanierung dokume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Schwachstellen im Bestand erkennen</a:t>
            </a:r>
          </a:p>
        </p:txBody>
      </p:sp>
      <p:sp>
        <p:nvSpPr>
          <p:cNvPr id="3" name="Content Placeholder 2"/>
          <p:cNvSpPr>
            <a:spLocks noGrp="1"/>
          </p:cNvSpPr>
          <p:nvPr>
            <p:ph idx="1"/>
          </p:nvPr>
        </p:nvSpPr>
        <p:spPr/>
        <p:txBody>
          <a:bodyPr/>
          <a:lstStyle/>
          <a:p>
            <a:pPr>
              <a:defRPr sz="1800"/>
            </a:pPr>
            <a:r>
              <a:t>ntiert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Schadensdokumentation für die Fachanfrage</a:t>
            </a:r>
          </a:p>
        </p:txBody>
      </p:sp>
      <p:sp>
        <p:nvSpPr>
          <p:cNvPr id="3" name="Content Placeholder 2"/>
          <p:cNvSpPr>
            <a:spLocks noGrp="1"/>
          </p:cNvSpPr>
          <p:nvPr>
            <p:ph idx="1"/>
          </p:nvPr>
        </p:nvSpPr>
        <p:spPr/>
        <p:txBody>
          <a:bodyPr/>
          <a:lstStyle/>
          <a:p>
            <a:pPr>
              <a:defRPr sz="1800"/>
            </a:pPr>
            <a:r>
              <a:t>Eine nachvollziehbare Bestandsbeschreibung erleichtert die Angebotserstellung erheblich. Sinnvolle Angaben umfassen die erkennbare Holzart, beobachtete Feuchte- und Schadenshinweise wie Verfärbungen oder Verformungen, die Belüftungssituation mit sichtbaren Lüftungsöffnungen, den Zustand der Anschlüsse an angrenzende Bauteile sowie erkennbare frühere Schutzmaßnahmen oder Reparaturen. Baujahr und bekannte Dacharbeiten ergänzen das Bild, sofern diese Informationen verfügbar sind. Mit dieser Grundlage kann der Fachbetrieb den Umfang einer Begutachtung besser einschätzen und bei Bedarf Sofortmaßnahmen empfehlen, bevor eine vollständige Sanierung 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Schadensdokumentation für die Fachanfrage</a:t>
            </a:r>
          </a:p>
        </p:txBody>
      </p:sp>
      <p:sp>
        <p:nvSpPr>
          <p:cNvPr id="3" name="Content Placeholder 2"/>
          <p:cNvSpPr>
            <a:spLocks noGrp="1"/>
          </p:cNvSpPr>
          <p:nvPr>
            <p:ph idx="1"/>
          </p:nvPr>
        </p:nvSpPr>
        <p:spPr/>
        <p:txBody>
          <a:bodyPr/>
          <a:lstStyle/>
          <a:p>
            <a:pPr>
              <a:defRPr sz="1800"/>
            </a:pPr>
            <a:r>
              <a:t>eplant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im Bestand: Holzarten, Holzschutz und vorbeugende Maßnahmen verständlich vorbereitet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