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wintergartennrw/wintergarten-gaestezimmer-mehrgenerationenzimmer-anforderungen/" TargetMode="External"/><Relationship Id="rId3" Type="http://schemas.openxmlformats.org/officeDocument/2006/relationships/hyperlink" Target="https://holzdach.bitbucket.io/1a-wintergartennrw/dateien/minimax-814a32f832b4e17a88fcb3b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als Gästezimmer oder Mehrgenerationenzimmer: was baulich und technisch nötig ist · Erklärende Präsentation</a:t>
            </a:r>
          </a:p>
        </p:txBody>
      </p:sp>
      <p:sp>
        <p:nvSpPr>
          <p:cNvPr id="3" name="Content Placeholder 2"/>
          <p:cNvSpPr>
            <a:spLocks noGrp="1"/>
          </p:cNvSpPr>
          <p:nvPr>
            <p:ph idx="1"/>
          </p:nvPr>
        </p:nvSpPr>
        <p:spPr/>
        <p:txBody>
          <a:bodyPr/>
          <a:lstStyle/>
          <a:p>
            <a:r>
              <a:t>Überblick: Ein Wintergarten, der regelmäßig als Gästezimmer oder Mehrgenerationenzimmer genutzt wird, muss mehr leisten als einen komfortablen Aufenthaltsraum am Tag. Übernachtungen stellen neue Fragen an Wärmeschutz, Heizung, Schall, Verdunkelung, Lüftung und Privatsphäre. Die wichtigste Grundregel lautet daher: Nutzungsdauer und Nutzungsziel gehören von Anfang an in die Planung. Der folgende Leitfaden zeigt, welche Punkte bei der konkreten Auslegung eines Wintergartens als Schlaf- oder Aufenthaltszimmer besonders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Nutzung verändert die Planungsaufgabe</a:t>
            </a:r>
          </a:p>
        </p:txBody>
      </p:sp>
      <p:sp>
        <p:nvSpPr>
          <p:cNvPr id="3" name="Content Placeholder 2"/>
          <p:cNvSpPr>
            <a:spLocks noGrp="1"/>
          </p:cNvSpPr>
          <p:nvPr>
            <p:ph idx="1"/>
          </p:nvPr>
        </p:nvSpPr>
        <p:spPr/>
        <p:txBody>
          <a:bodyPr/>
          <a:lstStyle/>
          <a:p>
            <a:pPr>
              <a:defRPr sz="1800"/>
            </a:pPr>
            <a:r>
              <a:t>Ein beheizter Wintergarten für den täglichen Aufenthalt wird vor allem im Tageslicht genutzt. Ein Raum mit Übernachtungsmöglichkeit muss dagegen auch in den Abend- und Nachtstunden funktionieren. Daraus folgen andere Prioritäten: Die Heizung darf nachts nicht unbeachtet abschalten, die Morgensonne muss blendfrei abzuschirmen sein und Geräusche aus dem übrigen Haus sollten den Schlaf möglichst wenig beeinträchtigen. Außerdem benötigt der Raum eine klare Abgrenzung zum Wohnhaus. Wer diese Erwartungen erst bei der Innenausstattung berücksichtigt, muss nachträglich aufwendig in Hülle, Haustechnik und Übergang eingreifen. Deshalb sollte der geplan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Nutzung verändert die Planungsaufgabe</a:t>
            </a:r>
          </a:p>
        </p:txBody>
      </p:sp>
      <p:sp>
        <p:nvSpPr>
          <p:cNvPr id="3" name="Content Placeholder 2"/>
          <p:cNvSpPr>
            <a:spLocks noGrp="1"/>
          </p:cNvSpPr>
          <p:nvPr>
            <p:ph idx="1"/>
          </p:nvPr>
        </p:nvSpPr>
        <p:spPr/>
        <p:txBody>
          <a:bodyPr/>
          <a:lstStyle/>
          <a:p>
            <a:pPr>
              <a:defRPr sz="1800"/>
            </a:pPr>
            <a:r>
              <a:t>te Nutzungsumfang bereits in der ersten Anfrage ausdrücklich benannt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Thermische Hülle und Boden müssen zusammenarbeiten</a:t>
            </a:r>
          </a:p>
        </p:txBody>
      </p:sp>
      <p:sp>
        <p:nvSpPr>
          <p:cNvPr id="3" name="Content Placeholder 2"/>
          <p:cNvSpPr>
            <a:spLocks noGrp="1"/>
          </p:cNvSpPr>
          <p:nvPr>
            <p:ph idx="1"/>
          </p:nvPr>
        </p:nvSpPr>
        <p:spPr/>
        <p:txBody>
          <a:bodyPr/>
          <a:lstStyle/>
          <a:p>
            <a:pPr>
              <a:defRPr sz="1800"/>
            </a:pPr>
            <a:r>
              <a:t>Für eine Übernachtung ist die geschlossene thermische Hülle eine zentrale Voraussetzung. Verglasung, Rahmen, Randverbund, Sockel und Anschluss an das Haus wirken gemeinsam. Eine Schwachstelle an einem dieser Punkte kann Wärmeverluste oder eine Wärmebrücke verursachen. Besonders wichtig ist der Boden, weil dort zugleich Dämmung, Abdichtung und Tragfähigkeit für Bett und Möbel gefordert sind. Ein vorhandener Terrassenbelag erfüllt diese Funktionen nicht automatisch. Auch die Anschlusshöhe sollte früh geprüft werden: Passt der geplante gedämmte Bodenaufbau in das vorhandene Niveau oder muss die Konstruktion angepasst werden? Entscheidend ist 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Thermische Hülle und Boden müssen zusammenarbeiten</a:t>
            </a:r>
          </a:p>
        </p:txBody>
      </p:sp>
      <p:sp>
        <p:nvSpPr>
          <p:cNvPr id="3" name="Content Placeholder 2"/>
          <p:cNvSpPr>
            <a:spLocks noGrp="1"/>
          </p:cNvSpPr>
          <p:nvPr>
            <p:ph idx="1"/>
          </p:nvPr>
        </p:nvSpPr>
        <p:spPr/>
        <p:txBody>
          <a:bodyPr/>
          <a:lstStyle/>
          <a:p>
            <a:pPr>
              <a:defRPr sz="1800"/>
            </a:pPr>
            <a:r>
              <a:t> durchgängiges Konzept, in dem die einzelnen Bauteile aufeinander abgestimmt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Beschattung und Lüftung für Tag und Nacht</a:t>
            </a:r>
          </a:p>
        </p:txBody>
      </p:sp>
      <p:sp>
        <p:nvSpPr>
          <p:cNvPr id="3" name="Content Placeholder 2"/>
          <p:cNvSpPr>
            <a:spLocks noGrp="1"/>
          </p:cNvSpPr>
          <p:nvPr>
            <p:ph idx="1"/>
          </p:nvPr>
        </p:nvSpPr>
        <p:spPr/>
        <p:txBody>
          <a:bodyPr/>
          <a:lstStyle/>
          <a:p>
            <a:pPr>
              <a:defRPr sz="1800"/>
            </a:pPr>
            <a:r>
              <a:t>Eine reine Sonnennutzung reicht für einen Übernachtungsraum nicht aus. Das Heizkonzept muss zur thermischen Hülle passen und auch bei niedrigen Außentemperaturen eine gleichmäßige Wärme versorgen. Fußboden-, Wand- oder eine erweiterte Hausanlage können dafür infrage kommen; die Auswahl richtet sich nach der tatsächlichen Nutzung und den vorhandenen Gegebenheiten. Im Sommer verschiebt sich der Schwerpunkt auf Wärmeschutz. Ein außenliegender Sonnenschutz reduziert den Wärmeeintrag, während innenliegende Beschattung zusätzlich Blendung und Sichtschutz verbessert. Für den Schlaf ist eine echte Verdunkelungsoption wichtig. Auch die Lüftung muss üb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Beschattung und Lüftung für Tag und Nacht</a:t>
            </a:r>
          </a:p>
        </p:txBody>
      </p:sp>
      <p:sp>
        <p:nvSpPr>
          <p:cNvPr id="3" name="Content Placeholder 2"/>
          <p:cNvSpPr>
            <a:spLocks noGrp="1"/>
          </p:cNvSpPr>
          <p:nvPr>
            <p:ph idx="1"/>
          </p:nvPr>
        </p:nvSpPr>
        <p:spPr/>
        <p:txBody>
          <a:bodyPr/>
          <a:lstStyle/>
          <a:p>
            <a:pPr>
              <a:defRPr sz="1800"/>
            </a:pPr>
            <a:r>
              <a:t>er längere Zeiträume funktionieren. Querlüftung oder eine mechanische Lösung können sinnvoll sein, sofern sie zum Raum und zu Haustechnik sowie Bedienung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 Tür und Privatsphäre</a:t>
            </a:r>
          </a:p>
        </p:txBody>
      </p:sp>
      <p:sp>
        <p:nvSpPr>
          <p:cNvPr id="3" name="Content Placeholder 2"/>
          <p:cNvSpPr>
            <a:spLocks noGrp="1"/>
          </p:cNvSpPr>
          <p:nvPr>
            <p:ph idx="1"/>
          </p:nvPr>
        </p:nvSpPr>
        <p:spPr/>
        <p:txBody>
          <a:bodyPr/>
          <a:lstStyle/>
          <a:p>
            <a:pPr>
              <a:defRPr sz="1800"/>
            </a:pPr>
            <a:r>
              <a:t>Eine breite, dauerhaft offene Verbindung zum Wohnhaus mag optisch attraktiv wirken, für eine Übernachtung ist sie jedoch problematisch. Licht, Geräusche und Gerüche aus angrenzenden Räumen wirken dann unmittelbar. Eine verschließbare Tür kann den Wintergarten zu einem eigenständigen Raum machen; ihre statische und konstruktive Umsetzung muss berücksichtigt werden. Glasflächen allein bieten keine zuverlässige Schalltrennung, sodass auch Dichtungen, Profile und der Hausübergang ins Konzept gehören. Ergänzend sind Möbelanordnung, außenliegender Sichtschutz und eine nach innen gerichtete Beleuchtung wichtig. Grundsätzlich gilt: Sichtschutz und Sc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 Tür und Privatsphäre</a:t>
            </a:r>
          </a:p>
        </p:txBody>
      </p:sp>
      <p:sp>
        <p:nvSpPr>
          <p:cNvPr id="3" name="Content Placeholder 2"/>
          <p:cNvSpPr>
            <a:spLocks noGrp="1"/>
          </p:cNvSpPr>
          <p:nvPr>
            <p:ph idx="1"/>
          </p:nvPr>
        </p:nvSpPr>
        <p:spPr/>
        <p:txBody>
          <a:bodyPr/>
          <a:lstStyle/>
          <a:p>
            <a:pPr>
              <a:defRPr sz="1800"/>
            </a:pPr>
            <a:r>
              <a:t>halltrennung sind technische Anforderungen an die Nutzung und sollten nicht erst bei der Möblierung gelöst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Haustechnik und belastbare Anfrage</a:t>
            </a:r>
          </a:p>
        </p:txBody>
      </p:sp>
      <p:sp>
        <p:nvSpPr>
          <p:cNvPr id="3" name="Content Placeholder 2"/>
          <p:cNvSpPr>
            <a:spLocks noGrp="1"/>
          </p:cNvSpPr>
          <p:nvPr>
            <p:ph idx="1"/>
          </p:nvPr>
        </p:nvSpPr>
        <p:spPr/>
        <p:txBody>
          <a:bodyPr/>
          <a:lstStyle/>
          <a:p>
            <a:pPr>
              <a:defRPr sz="1800"/>
            </a:pPr>
            <a:r>
              <a:t>Für einen dauerhaft genutzten Raum gehören Leselicht, Steckdosen, Hauptbeleuchtung sowie getrennte Steuerungen für Licht und Beschattung zu einem durchdachten Elektrokonzept. Leitungen und Anschlüsse sollten ohne Verlängerungskabel erreichbar sein. Bei einer Erweiterung der Heizung ist zu klären, ob die vorhandene Anlage die zusätzliche Last bewältigen kann. Wasserführende Leitungen benötigen außerdem eine nachvollziehbare Froststrategie, insbesondere an Rinne, Fallrohr, Sockel und Türschwelle. Eine hilfreiche Projektanfrage nennt Nutzungsdauer, Personenzahl, Wünsche zu Tür, Schall und Verdunkelung, die bisherige Heizsituation sowie Bestand,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Haustechnik und belastbare Anfrage</a:t>
            </a:r>
          </a:p>
        </p:txBody>
      </p:sp>
      <p:sp>
        <p:nvSpPr>
          <p:cNvPr id="3" name="Content Placeholder 2"/>
          <p:cNvSpPr>
            <a:spLocks noGrp="1"/>
          </p:cNvSpPr>
          <p:nvPr>
            <p:ph idx="1"/>
          </p:nvPr>
        </p:nvSpPr>
        <p:spPr/>
        <p:txBody>
          <a:bodyPr/>
          <a:lstStyle/>
          <a:p>
            <a:pPr>
              <a:defRPr sz="1800"/>
            </a:pPr>
            <a:r>
              <a:t>Anschlusshöhen und vorhandene Terrasse. Ergänzende Grundlagen bietet die Übersicht zum [Warmwintergarten und beheizten Anbau](https://www.1a-wintergartennrw.de/warmwintergarten/). Weitere Hinweise zur [Planung eines Wintergartens als Gästezimmer oder Mehrgenerationenzimmer](https://holzdach.bitbucket.io/1a-wintergartennrw/wintergarten-gaestezimmer-mehrgenerationenzimmer-anforderungen/) helfen dabei, Nutzungsziel und technische Anforderungen gemeinsam zu formulieren.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als Gästezimmer oder Mehrgenerationenzimmer: was baulich und technisch nötig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