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holzdach.bitbucket.io/1a-wintergartennrw/wintergarten-bodenbelaege-fliesen-holz-naturstein-kunststoff-vergleich/" TargetMode="External"/><Relationship Id="rId3" Type="http://schemas.openxmlformats.org/officeDocument/2006/relationships/hyperlink" Target="https://holzdach.bitbucket.io/1a-wintergartennrw/dateien/minimax-87e2814a5d7b195c883cf706/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Stellfläche mit Anspruch: Bodenbeläge im Wintergarten von Sockel bis Innenfläche · Erklärende Präsentation</a:t>
            </a:r>
          </a:p>
        </p:txBody>
      </p:sp>
      <p:sp>
        <p:nvSpPr>
          <p:cNvPr id="3" name="Content Placeholder 2"/>
          <p:cNvSpPr>
            <a:spLocks noGrp="1"/>
          </p:cNvSpPr>
          <p:nvPr>
            <p:ph idx="1"/>
          </p:nvPr>
        </p:nvSpPr>
        <p:spPr/>
        <p:txBody>
          <a:bodyPr/>
          <a:lstStyle/>
          <a:p>
            <a:r>
              <a:t>Überblick: Ein Wintergarten ist mehr als verglastes Tragwerk und Dachentwässerung. Erst der Bodenbelag entscheidet im Alltag darüber, ob der Raum trägt, trocken bleibt und sich angenehm anfühlt. Die Materialwahl folgt dabei anderen Regeln als im Wohnzimmer, weil Feuchte, Temperaturwechsel und direkte Sonneneinstrahlung dauerhaft auf Sockel und Innenfläche einwirken. Dieser Ratgeber zeigt, welche Eigenschaften ein Bodenbelag im Wintergarten mitbringen muss und wie sich die gängigen Materialien in der Praxis unterscheiden.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Anforderungen muss ein Wintergarten-Bodenbelag erfüllen?</a:t>
            </a:r>
          </a:p>
        </p:txBody>
      </p:sp>
      <p:sp>
        <p:nvSpPr>
          <p:cNvPr id="3" name="Content Placeholder 2"/>
          <p:cNvSpPr>
            <a:spLocks noGrp="1"/>
          </p:cNvSpPr>
          <p:nvPr>
            <p:ph idx="1"/>
          </p:nvPr>
        </p:nvSpPr>
        <p:spPr/>
        <p:txBody>
          <a:bodyPr/>
          <a:lstStyle/>
          <a:p>
            <a:pPr>
              <a:defRPr sz="1800"/>
            </a:pPr>
            <a:r>
              <a:t>Vier Eigenschaften bestimmen, ob ein Belag im Wintergarten dauerhaft funktioniert: Tragfähigkeit, Feuchteverhalten, Pflegeaufwand und Rutschhemmung. Der Belag muss die Lasten aus Konstruktion und Nutzung ohne Verformung weitergeben. Kondenswasser, Gießwasser und Schmelzwasser gelangen regelmäßig auf die Fläche. Laub, Blütenstaub und Schmutz von außen setzen dem Belag stärker zu als im Wohnraum. Nasse Flächen aus Schuhwerk, Topfuntersetzer oder Pfützen ergeben schnell eine Rutschgefahr. Wer diese Punkte vor der Verlegung klärt, vermeidet die häufigsten Schäden: aufgequollenes Holz, ausblühende Fugen, verfärbten Naturstein und rutschige Fliesen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Welche Anforderungen muss ein Wintergarten-Bodenbelag erfüllen?</a:t>
            </a:r>
          </a:p>
        </p:txBody>
      </p:sp>
      <p:sp>
        <p:nvSpPr>
          <p:cNvPr id="3" name="Content Placeholder 2"/>
          <p:cNvSpPr>
            <a:spLocks noGrp="1"/>
          </p:cNvSpPr>
          <p:nvPr>
            <p:ph idx="1"/>
          </p:nvPr>
        </p:nvSpPr>
        <p:spPr/>
        <p:txBody>
          <a:bodyPr/>
          <a:lstStyle/>
          <a:p>
            <a:pPr>
              <a:defRPr sz="1800"/>
            </a:pPr>
            <a:r>
              <a:t> bei Nässe.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Fliesen im Wintergarten: robust, aber detailempfindlich</a:t>
            </a:r>
          </a:p>
        </p:txBody>
      </p:sp>
      <p:sp>
        <p:nvSpPr>
          <p:cNvPr id="3" name="Content Placeholder 2"/>
          <p:cNvSpPr>
            <a:spLocks noGrp="1"/>
          </p:cNvSpPr>
          <p:nvPr>
            <p:ph idx="1"/>
          </p:nvPr>
        </p:nvSpPr>
        <p:spPr/>
        <p:txBody>
          <a:bodyPr/>
          <a:lstStyle/>
          <a:p>
            <a:pPr>
              <a:defRPr sz="1800"/>
            </a:pPr>
            <a:r>
              <a:t>Fliesen sind im Wintergarten weit verbreitet, weil sie Feuchte vertragen und sich gut reinigen lassen. Drei Punkte verdienen besondere Aufmerksamkeit: Rutschhemmung ist für Innenflächen sinnvoll, im Eingangsbereich und am Übergang nach außen sogar notwendig. Bei offenen Übergängen oder bodentiefen Öffnungen muss das Material Frost-Tau-Wechsel aushalten. Zementäre Fugen können bei stehender Nässe ausblühen; Epoxidharzfugen sind pflegeleichter, erfordern aber eine sorgfältige Verarbeitung. Feinsteinzeug ist die häufigste Wahl, weil es dicht, hart und in vielen Optiken erhältlich ist. Glasierte Fliesen bieten weniger Haftung, sind dafür leichter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Fliesen im Wintergarten: robust, aber detailempfindlich</a:t>
            </a:r>
          </a:p>
        </p:txBody>
      </p:sp>
      <p:sp>
        <p:nvSpPr>
          <p:cNvPr id="3" name="Content Placeholder 2"/>
          <p:cNvSpPr>
            <a:spLocks noGrp="1"/>
          </p:cNvSpPr>
          <p:nvPr>
            <p:ph idx="1"/>
          </p:nvPr>
        </p:nvSpPr>
        <p:spPr/>
        <p:txBody>
          <a:bodyPr/>
          <a:lstStyle/>
          <a:p>
            <a:pPr>
              <a:defRPr sz="1800"/>
            </a:pPr>
            <a:r>
              <a:t> zu pflegen.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Naturstein und Holz: Optik mit unterschiedlichem Pflegeaufwand</a:t>
            </a:r>
          </a:p>
        </p:txBody>
      </p:sp>
      <p:sp>
        <p:nvSpPr>
          <p:cNvPr id="3" name="Content Placeholder 2"/>
          <p:cNvSpPr>
            <a:spLocks noGrp="1"/>
          </p:cNvSpPr>
          <p:nvPr>
            <p:ph idx="1"/>
          </p:nvPr>
        </p:nvSpPr>
        <p:spPr/>
        <p:txBody>
          <a:bodyPr/>
          <a:lstStyle/>
          <a:p>
            <a:pPr>
              <a:defRPr sz="1800"/>
            </a:pPr>
            <a:r>
              <a:t>Naturstein bringt Wärme und Wertigkeit in den Raum, reagiert aber empfindlicher auf Feuchte und Säuren aus Gießwasser, Pflanzendünger oder Vogelkot. Hartes Gestein wie Granit, Quarzit und Basalt ist robust und braucht wenig Pflege. Kalkhaltiges Gestein wie Marmor, Travertin und einige Sandsteine können mit der Zeit Flecken bilden. Eine Imprägnierung reduziert die Fleckenempfindlichkeit, ersetzt aber keine sorgfältige Pflege. Holz bringt Wohnlichkeit in den gläsernen Raum, verlangt aber die disziplinierteste Planung. Konstruktiver Schutz mit Abstand zu Außenflächen, ausreichendem Gefälle und Lüftung am Bodenrand verhindert stehende Nässe. Lang</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Naturstein und Holz: Optik mit unterschiedlichem Pflegeaufwand</a:t>
            </a:r>
          </a:p>
        </p:txBody>
      </p:sp>
      <p:sp>
        <p:nvSpPr>
          <p:cNvPr id="3" name="Content Placeholder 2"/>
          <p:cNvSpPr>
            <a:spLocks noGrp="1"/>
          </p:cNvSpPr>
          <p:nvPr>
            <p:ph idx="1"/>
          </p:nvPr>
        </p:nvSpPr>
        <p:spPr/>
        <p:txBody>
          <a:bodyPr/>
          <a:lstStyle/>
          <a:p>
            <a:pPr>
              <a:defRPr sz="1800"/>
            </a:pPr>
            <a:r>
              <a:t>lebige Hölzer wie Eiche oder Robinie reagieren deutlich ruhiger als Buche oder Fichte. Geölte Böden bleiben rutschhemmender als lackierte Flächen, brauchen aber regelmäßige Nachpflege.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Kunststoff und der richtige Umgang mit Sockel und Dehnfugen</a:t>
            </a:r>
          </a:p>
        </p:txBody>
      </p:sp>
      <p:sp>
        <p:nvSpPr>
          <p:cNvPr id="3" name="Content Placeholder 2"/>
          <p:cNvSpPr>
            <a:spLocks noGrp="1"/>
          </p:cNvSpPr>
          <p:nvPr>
            <p:ph idx="1"/>
          </p:nvPr>
        </p:nvSpPr>
        <p:spPr/>
        <p:txBody>
          <a:bodyPr/>
          <a:lstStyle/>
          <a:p>
            <a:pPr>
              <a:defRPr sz="1800"/>
            </a:pPr>
            <a:r>
              <a:t>Kunststoffbeläge sind im Wintergarten die pflegeleichteste Variante. Vinyl- und Designbeläge sind fußwarm, wasserfest und in vielen Optiken erhältlich. WPC- und Kunststoffplanken funktionieren ähnlich wie auf der Terrasse, benötigen aber einen tragfähigen, ebenen Untergrund. Direkte Sonne kann Kunststoffoberflächen stark aufheizen, was bei barfuß genutzten Räumen unangenehm wird. Am Sockel treffen Bodenbelag, Verglasung und Außenbereich aufeinander. Der Sockel sollte den Innenbelag sichtbar überragen oder mit einer Tropfkante enden. Leichtes Gefälle zur Außenseite verhindert Pfützen am Übergang. Auch im Innenflächen-Belag müssen Dehnfugen ein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Kunststoff und der richtige Umgang mit Sockel und Dehnfugen</a:t>
            </a:r>
          </a:p>
        </p:txBody>
      </p:sp>
      <p:sp>
        <p:nvSpPr>
          <p:cNvPr id="3" name="Content Placeholder 2"/>
          <p:cNvSpPr>
            <a:spLocks noGrp="1"/>
          </p:cNvSpPr>
          <p:nvPr>
            <p:ph idx="1"/>
          </p:nvPr>
        </p:nvSpPr>
        <p:spPr/>
        <p:txBody>
          <a:bodyPr/>
          <a:lstStyle/>
          <a:p>
            <a:pPr>
              <a:defRPr sz="1800"/>
            </a:pPr>
            <a:r>
              <a:t>geplant werden, weil sich Sockel und Innenfläche bei Sonneneinstrahlung unterschiedlich ausdehnen. Wer hier spart, repariert später an Fugen, Rändern und Übergängen.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Stellfläche mit Anspruch: Bodenbeläge im Wintergarten von Sockel bis Innenfläche</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