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1a-zimmermannhamburg/gartenhaus-hamburg-baurechtliche-einordnung-und-verfahrensfragen/" TargetMode="External"/><Relationship Id="rId3" Type="http://schemas.openxmlformats.org/officeDocument/2006/relationships/hyperlink" Target="https://holzdach.bitbucket.io/1a-zimmermannhamburg/dateien/minimax-1ed2b2dcd72e4255c8c60df5/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Gartenhaus in Hamburg: Baurechtliche Einordnung und Verfahrensfragen · Erklärende Präsentation</a:t>
            </a:r>
          </a:p>
        </p:txBody>
      </p:sp>
      <p:sp>
        <p:nvSpPr>
          <p:cNvPr id="3" name="Content Placeholder 2"/>
          <p:cNvSpPr>
            <a:spLocks noGrp="1"/>
          </p:cNvSpPr>
          <p:nvPr>
            <p:ph idx="1"/>
          </p:nvPr>
        </p:nvSpPr>
        <p:spPr/>
        <p:txBody>
          <a:bodyPr/>
          <a:lstStyle/>
          <a:p>
            <a:r>
              <a:t>Überblick: Ein Gartenhaus ist nicht allein deshalb zulässig, weil seine Maße oder sein Baustoff zunächst unkritisch wirken. Nutzungsart, Aufstellort, Grundstücksgrenzen und mögliche Sonderregeln entscheiden gemeinsam über den Genehmigungsweg. Wer diese Punkte vor der Bestellung klärt, kann Größen, Fundament und Ausstattung besser am tatsächlichen Standort ausrichten. Der folgende Leitfaden zeigt, welche Angaben für eine belastbare Prüfung zusammengestellt werden sollten. [Weiterführende Hinweise zum Hamburger Baurecht](https://holzdach.bitbucket.io/1a-zimmermannhamburg/gartenhaus-hamburg-baurechtliche-einordnung-und-verfahrensfragen/)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geplante Nutzung bestimmen</a:t>
            </a:r>
          </a:p>
        </p:txBody>
      </p:sp>
      <p:sp>
        <p:nvSpPr>
          <p:cNvPr id="3" name="Content Placeholder 2"/>
          <p:cNvSpPr>
            <a:spLocks noGrp="1"/>
          </p:cNvSpPr>
          <p:nvPr>
            <p:ph idx="1"/>
          </p:nvPr>
        </p:nvSpPr>
        <p:spPr/>
        <p:txBody>
          <a:bodyPr/>
          <a:lstStyle/>
          <a:p>
            <a:pPr>
              <a:defRPr sz="1800"/>
            </a:pPr>
            <a:r>
              <a:t>Die erste Frage lautet nicht, wie viel Volumen das Gartenhaus haben soll, sondern wofür es genutzt werden wird. Ein ausschließlich als Lager für Gartenmäher, Fahrräder oder Brennholz genutztes Gartenhaus wird anders eingeordnet als ein beheizter Hobbyraum mit Stromanschluss und längerem Aufenthalt. Auch Dämmung, sanitäre Anlagen oder eine Gästeunterkunft können die Einordnung verändern. Wichtig ist außerdem, ob das Haus dauerhaft oder nur gelegentlich genutzt wird. Diese Festlegungen sollten bereits im Konzept feststehen, weil nachträgliche Änderungen an Heizung, Ausstattung oder Aufenthalt ein neues Verfahren auslösen können. Ein zunächst 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geplante Nutzung bestimmen</a:t>
            </a:r>
          </a:p>
        </p:txBody>
      </p:sp>
      <p:sp>
        <p:nvSpPr>
          <p:cNvPr id="3" name="Content Placeholder 2"/>
          <p:cNvSpPr>
            <a:spLocks noGrp="1"/>
          </p:cNvSpPr>
          <p:nvPr>
            <p:ph idx="1"/>
          </p:nvPr>
        </p:nvSpPr>
        <p:spPr/>
        <p:txBody>
          <a:bodyPr/>
          <a:lstStyle/>
          <a:p>
            <a:pPr>
              <a:defRPr sz="1800"/>
            </a:pPr>
            <a:r>
              <a:t>s Lager vorgesehenes Gebäude sollte daher nicht ungeplant zu einem Aufenthaltsraum umfunktioniert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Grenzabstände prüfen</a:t>
            </a:r>
          </a:p>
        </p:txBody>
      </p:sp>
      <p:sp>
        <p:nvSpPr>
          <p:cNvPr id="3" name="Content Placeholder 2"/>
          <p:cNvSpPr>
            <a:spLocks noGrp="1"/>
          </p:cNvSpPr>
          <p:nvPr>
            <p:ph idx="1"/>
          </p:nvPr>
        </p:nvSpPr>
        <p:spPr/>
        <p:txBody>
          <a:bodyPr/>
          <a:lstStyle/>
          <a:p>
            <a:pPr>
              <a:defRPr sz="1800"/>
            </a:pPr>
            <a:r>
              <a:t>Für die Beurteilung zählt der konkrete Platz im Grundstück. Zu dokumentieren sind der Abstand zur Nachbargrenze sowie zu Wegen, öffentlichen Flächen und anderen Gebäuden. Überdachungen oder Vordächer müssen dabei mit berücksichtigt werden. Auch die Geländeoberfläche ist relevant: Bei unebenem Boden können Wand- und Firsthöhe je nach Bezugspunkt unterschiedlich wirken. Hilfreich ist eine einfache maßstäbliche Skizze, die Aufstellposition, Gebäude, Grenzen und vorhandene Leitungen zeigt. Alte Fundamente, Wurzeln oder unterirdische Leitungen können den vorgesehenen Platz zusätzlich einschränken. Grundstücke unterscheiden sich erheblich; eine all</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Grenzabstände prüfen</a:t>
            </a:r>
          </a:p>
        </p:txBody>
      </p:sp>
      <p:sp>
        <p:nvSpPr>
          <p:cNvPr id="3" name="Content Placeholder 2"/>
          <p:cNvSpPr>
            <a:spLocks noGrp="1"/>
          </p:cNvSpPr>
          <p:nvPr>
            <p:ph idx="1"/>
          </p:nvPr>
        </p:nvSpPr>
        <p:spPr/>
        <p:txBody>
          <a:bodyPr/>
          <a:lstStyle/>
          <a:p>
            <a:pPr>
              <a:defRPr sz="1800"/>
            </a:pPr>
            <a:r>
              <a:t>gemeine Aussage zum zulässigen Abstand ersetzt deshalb nicht die Prüfung der örtlichen Situation.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Maße passend statt pauschal festlegen</a:t>
            </a:r>
          </a:p>
        </p:txBody>
      </p:sp>
      <p:sp>
        <p:nvSpPr>
          <p:cNvPr id="3" name="Content Placeholder 2"/>
          <p:cNvSpPr>
            <a:spLocks noGrp="1"/>
          </p:cNvSpPr>
          <p:nvPr>
            <p:ph idx="1"/>
          </p:nvPr>
        </p:nvSpPr>
        <p:spPr/>
        <p:txBody>
          <a:bodyPr/>
          <a:lstStyle/>
          <a:p>
            <a:pPr>
              <a:defRPr sz="1800"/>
            </a:pPr>
            <a:r>
              <a:t>Außenmaße, Wandhöhe und Firsthöhe sollten nicht nur den Herstellerunterlagen entnommen, sondern am vorgesehenen Standort nochmals geprüft werden. Ein Bausatz kann am ebenen Messpunkt andere Werte erzeugen als auf einer Hanglage oder neben einem Gefälle. Liegt ein Bebauungsplan vor, ist außerdem zu klären, ob Baugrenzen, überbaubare Flächen oder Pflanzbindungen den Aufbau beschränken. Festgesetzte Grün- oder Freiflächen können für Gartenhäuser nur begrenzte Möglichkeiten vorsehen oder sie vollständig ausschließen. Auch eine verfahrensfreie Konstruktion kann deshalb problematisch sein, wenn sie in einem übergeordneten Planbereich nicht zulässig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Maße passend statt pauschal festlegen</a:t>
            </a:r>
          </a:p>
        </p:txBody>
      </p:sp>
      <p:sp>
        <p:nvSpPr>
          <p:cNvPr id="3" name="Content Placeholder 2"/>
          <p:cNvSpPr>
            <a:spLocks noGrp="1"/>
          </p:cNvSpPr>
          <p:nvPr>
            <p:ph idx="1"/>
          </p:nvPr>
        </p:nvSpPr>
        <p:spPr/>
        <p:txBody>
          <a:bodyPr/>
          <a:lstStyle/>
          <a:p>
            <a:pPr>
              <a:defRPr sz="1800"/>
            </a:pPr>
            <a:r>
              <a:t> ist. Sinnvoll ist, zunächst die am Standort realisierbaren Maße zu bestimmen und erst danach ein konkretes Modell sowie die passende Gründung auszuwählen.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Besondere Regelungsbereiche erkennen</a:t>
            </a:r>
          </a:p>
        </p:txBody>
      </p:sp>
      <p:sp>
        <p:nvSpPr>
          <p:cNvPr id="3" name="Content Placeholder 2"/>
          <p:cNvSpPr>
            <a:spLocks noGrp="1"/>
          </p:cNvSpPr>
          <p:nvPr>
            <p:ph idx="1"/>
          </p:nvPr>
        </p:nvSpPr>
        <p:spPr/>
        <p:txBody>
          <a:bodyPr/>
          <a:lstStyle/>
          <a:p>
            <a:pPr>
              <a:defRPr sz="1800"/>
            </a:pPr>
            <a:r>
              <a:t>Besondere Bedeutung haben Kleingartenanlagen, Ensemblebereiche und Erhaltungssatzungen. In Kleingartenanlagen können neben der Hamburger Bauordnung zusätzliche Vorgaben der jeweiligen Gartenordnung gelten, etwa zu Bauhöhe, Material, Firsthöhe, Grundfläche oder Gründung. Innerhalb von Ensemble- oder Erhaltungsbereichen können Anforderungen an Dachform, Material oder die Gestaltung vom öffentlichen Raum bestehen. Solche Zusatzregeln sind auch dann zu beachten, wenn eine allgemeine Verfahrensfreiheit naheliegt. Bei erkennbaren Widersprüchen zwischen Bausatz, Sonderregelung und Aufstellort sollte die Planung entsprechend angepasst werden. Eine sc</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Besondere Regelungsbereiche erkennen</a:t>
            </a:r>
          </a:p>
        </p:txBody>
      </p:sp>
      <p:sp>
        <p:nvSpPr>
          <p:cNvPr id="3" name="Content Placeholder 2"/>
          <p:cNvSpPr>
            <a:spLocks noGrp="1"/>
          </p:cNvSpPr>
          <p:nvPr>
            <p:ph idx="1"/>
          </p:nvPr>
        </p:nvSpPr>
        <p:spPr/>
        <p:txBody>
          <a:bodyPr/>
          <a:lstStyle/>
          <a:p>
            <a:pPr>
              <a:defRPr sz="1800"/>
            </a:pPr>
            <a:r>
              <a:t>hriftliche Bestätigung der zuständigen Stelle ist hilfreicher als die Annahme, der Verzicht auf ein Genehmigungsverfahren regle zugleich alle örtlichen Einschränkungen.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 aussagefähiges Prüfunterlagen erstellen</a:t>
            </a:r>
          </a:p>
        </p:txBody>
      </p:sp>
      <p:sp>
        <p:nvSpPr>
          <p:cNvPr id="3" name="Content Placeholder 2"/>
          <p:cNvSpPr>
            <a:spLocks noGrp="1"/>
          </p:cNvSpPr>
          <p:nvPr>
            <p:ph idx="1"/>
          </p:nvPr>
        </p:nvSpPr>
        <p:spPr/>
        <p:txBody>
          <a:bodyPr/>
          <a:lstStyle/>
          <a:p>
            <a:pPr>
              <a:defRPr sz="1800"/>
            </a:pPr>
            <a:r>
              <a:t>Für eine Anfrage genügt eine übersichtliche Zusammenstellung: geplante Adresse, Bebauungsplannummer, gewünschte Außenmaße, Wand- und Firsthöhe, geplanter Grenzabstand, vorgesehene Nutzung, Gründungsart sowie Angaben zu Kleingartenanlage, Erhaltungssatzung oder Hanglage. Bausatzunterlagen und Herstellerangaben sollten ergänzt werden. Damit lässt sich prüfen, ob das Vorhaben am konkreten Standort grundsätzlich möglich ist und welcher Verfahrensweg infrage kommt. Besonders bei unklarer Einordnung oder mehreren Sonderregelungen empfiehlt sich eine Rücksprache vor dem Kauf. [Hinweise zur Einordnung und zu Verfahrensfragen](https://holzdach.bitbuck</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 aussagefähiges Prüfunterlagen erstellen</a:t>
            </a:r>
          </a:p>
        </p:txBody>
      </p:sp>
      <p:sp>
        <p:nvSpPr>
          <p:cNvPr id="3" name="Content Placeholder 2"/>
          <p:cNvSpPr>
            <a:spLocks noGrp="1"/>
          </p:cNvSpPr>
          <p:nvPr>
            <p:ph idx="1"/>
          </p:nvPr>
        </p:nvSpPr>
        <p:spPr/>
        <p:txBody>
          <a:bodyPr/>
          <a:lstStyle/>
          <a:p>
            <a:pPr>
              <a:defRPr sz="1800"/>
            </a:pPr>
            <a:r>
              <a:t>et.io/1a-zimmermannhamburg/gartenhaus-hamburg-baurechtliche-einordnung-und-verfahrensfragen/)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Gartenhaus in Hamburg: Baurechtliche Einordnung und Verfahrensfragen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