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bb-holzkonzept/lueftungskonzept-holzhaus-feuchte-co2-waermeverluste/" TargetMode="External"/><Relationship Id="rId3" Type="http://schemas.openxmlformats.org/officeDocument/2006/relationships/hyperlink" Target="https://holzdach.bitbucket.io/bb-holzkonzept/dateien/minimax-3d20f66d5db7a8045282977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Lüftungskonzept im gedämmten Holzhaus: Feuchte, CO2 und Wärmeverluste im Griff · Erklärende Präsentation</a:t>
            </a:r>
          </a:p>
        </p:txBody>
      </p:sp>
      <p:sp>
        <p:nvSpPr>
          <p:cNvPr id="3" name="Content Placeholder 2"/>
          <p:cNvSpPr>
            <a:spLocks noGrp="1"/>
          </p:cNvSpPr>
          <p:nvPr>
            <p:ph idx="1"/>
          </p:nvPr>
        </p:nvSpPr>
        <p:spPr/>
        <p:txBody>
          <a:bodyPr/>
          <a:lstStyle/>
          <a:p>
            <a:r>
              <a:t>Überblick: Ein durchdachtes Lüftungskonzept gehört heute zur planmäßigen Grundausstattung jedes gedämmten Holzhauses. Wer die Wechselwirkungen zwischen Feuchte, CO₂ und Heizenergie versteht, schützt nicht nur Bausubstanz und Gesundheit, sondern spart auch langfristig Betriebskosten. Dieser Ratgeber beleuchtet ergänzend zur Hauptseite die planerischen und rechtlichen Rahmenbedingungen, die bei der Umsetzung entscheidend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Normen und gesetzliche Anforderungen an die Lüftung</a:t>
            </a:r>
          </a:p>
        </p:txBody>
      </p:sp>
      <p:sp>
        <p:nvSpPr>
          <p:cNvPr id="3" name="Content Placeholder 2"/>
          <p:cNvSpPr>
            <a:spLocks noGrp="1"/>
          </p:cNvSpPr>
          <p:nvPr>
            <p:ph idx="1"/>
          </p:nvPr>
        </p:nvSpPr>
        <p:spPr/>
        <p:txBody>
          <a:bodyPr/>
          <a:lstStyle/>
          <a:p>
            <a:pPr>
              <a:defRPr sz="1800"/>
            </a:pPr>
            <a:r>
              <a:t>In Deutschland regeln mehrere Vorschriften die Mindestanforderungen an die Lufterneuerung in Wohngebäuden. Die DIN 1946-6 legt fest, dass bei Neubauten und umfangreichen Sanierungen ein ausreichender Luftwechsel sichergestellt sein muss. Für Holzhauskonstruktionen ist dies besonders relevant, weil die dampfdiffusionsoffene Bauweise eine kontrollierte Feuchteabführung benötigt. Auch die Energieeinsparverordnung (EnEV) und das Gebäudeenergiegesetz (GEG) verlangen bei Neubauten den Nachweis eines Mindestluftwechsels. Wer auf eine Lüftungsanlage verzichtet, muss nachweisen können, dass die Fensterlüftung dauerhaft ausreicht – ein Nachweis, der 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Normen und gesetzliche Anforderungen an die Lüftung</a:t>
            </a:r>
          </a:p>
        </p:txBody>
      </p:sp>
      <p:sp>
        <p:nvSpPr>
          <p:cNvPr id="3" name="Content Placeholder 2"/>
          <p:cNvSpPr>
            <a:spLocks noGrp="1"/>
          </p:cNvSpPr>
          <p:nvPr>
            <p:ph idx="1"/>
          </p:nvPr>
        </p:nvSpPr>
        <p:spPr/>
        <p:txBody>
          <a:bodyPr/>
          <a:lstStyle/>
          <a:p>
            <a:pPr>
              <a:defRPr sz="1800"/>
            </a:pPr>
            <a:r>
              <a:t>i heutigen Dämmstandards kaum noch gelingt. Die Einhaltung dieser Vorgaben ist nicht nur für die Baugenehmigung relevant, sondern schützt den Bauherrn auch bei späteren Streitigkeiten um Bauschäden durch Feuchte.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Zentrale versus dezentrale Systeme</a:t>
            </a:r>
          </a:p>
        </p:txBody>
      </p:sp>
      <p:sp>
        <p:nvSpPr>
          <p:cNvPr id="3" name="Content Placeholder 2"/>
          <p:cNvSpPr>
            <a:spLocks noGrp="1"/>
          </p:cNvSpPr>
          <p:nvPr>
            <p:ph idx="1"/>
          </p:nvPr>
        </p:nvSpPr>
        <p:spPr/>
        <p:txBody>
          <a:bodyPr/>
          <a:lstStyle/>
          <a:p>
            <a:pPr>
              <a:defRPr sz="1800"/>
            </a:pPr>
            <a:r>
              <a:t>Die Investitionskosten für Lüftungsanlagen unterscheiden sich je nach Systemtyp erheblich. Dezentrale Geräte beginnen im unteren dreistelligen Bereich pro Stück und eignen sich für gezielte Ergänzungen oder Sanierungen im Bestand. Eine zentrale Anlage mit Wärmerückgewinnung für ein Einfamilienhaus liegt typischerweise im mittleren vierstelligen Bereich, inklusive Kanalsystem und Montage. Hinzu kommen jährliche Betriebskosten für Strom und regelmäßigen Filterwechsel. Trotz der höheren Anfangsinvestition amortisiert sich eine zentrale Anlage mit guter Wärmerückgewinnung oft innerhalb weniger Jahre durch eingesparte Heizkosten. Bei der Kostenbet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Zentrale versus dezentrale Systeme</a:t>
            </a:r>
          </a:p>
        </p:txBody>
      </p:sp>
      <p:sp>
        <p:nvSpPr>
          <p:cNvPr id="3" name="Content Placeholder 2"/>
          <p:cNvSpPr>
            <a:spLocks noGrp="1"/>
          </p:cNvSpPr>
          <p:nvPr>
            <p:ph idx="1"/>
          </p:nvPr>
        </p:nvSpPr>
        <p:spPr/>
        <p:txBody>
          <a:bodyPr/>
          <a:lstStyle/>
          <a:p>
            <a:pPr>
              <a:defRPr sz="1800"/>
            </a:pPr>
            <a:r>
              <a:t>rachtung sollten auch Wartungsaufwand und Filterkosten einkalkuliert werden, die bei dezentralen Geräten pro Raum anfallen.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Planungshinweise für die Praxis</a:t>
            </a:r>
          </a:p>
        </p:txBody>
      </p:sp>
      <p:sp>
        <p:nvSpPr>
          <p:cNvPr id="3" name="Content Placeholder 2"/>
          <p:cNvSpPr>
            <a:spLocks noGrp="1"/>
          </p:cNvSpPr>
          <p:nvPr>
            <p:ph idx="1"/>
          </p:nvPr>
        </p:nvSpPr>
        <p:spPr/>
        <p:txBody>
          <a:bodyPr/>
          <a:lstStyle/>
          <a:p>
            <a:pPr>
              <a:defRPr sz="1800"/>
            </a:pPr>
            <a:r>
              <a:t>Bereits in der Entwurfsphase eines Holzhauses sollten Lüftungsfragen mitgedacht werden. Die Positionierung der Außenluftansaugung beeinflusst die Luftqualität im gesamten System – sie sollte weit entfernt von Verkehrslärm und Abluftauslässen liegen. Im Inneren empfiehlt sich die Führung der Zuluftleitungen in beheizte Räume wie Wohnzimmer und Schlafräume, während Abluftleitungen in Feuchträumen wie Bad und Küche beginnen. Diese Kreuzströmung sorgt für eine gerichtete Luftbewegung. Die Planung des Kanalsystems erfordert Abstimmung mit Statik, Elektroinstallation und Heizungsbau. Revisionsöffnungen für Reinigung und Filterwechsel müssen frei zu</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Planungshinweise für die Praxis</a:t>
            </a:r>
          </a:p>
        </p:txBody>
      </p:sp>
      <p:sp>
        <p:nvSpPr>
          <p:cNvPr id="3" name="Content Placeholder 2"/>
          <p:cNvSpPr>
            <a:spLocks noGrp="1"/>
          </p:cNvSpPr>
          <p:nvPr>
            <p:ph idx="1"/>
          </p:nvPr>
        </p:nvSpPr>
        <p:spPr/>
        <p:txBody>
          <a:bodyPr/>
          <a:lstStyle/>
          <a:p>
            <a:pPr>
              <a:defRPr sz="1800"/>
            </a:pPr>
            <a:r>
              <a:t>gänglich bleiben, ohne Möbel oder Verkleidungen zu behindern.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Qualitätsmerkmale bei der Gerätewahl</a:t>
            </a:r>
          </a:p>
        </p:txBody>
      </p:sp>
      <p:sp>
        <p:nvSpPr>
          <p:cNvPr id="3" name="Content Placeholder 2"/>
          <p:cNvSpPr>
            <a:spLocks noGrp="1"/>
          </p:cNvSpPr>
          <p:nvPr>
            <p:ph idx="1"/>
          </p:nvPr>
        </p:nvSpPr>
        <p:spPr/>
        <p:txBody>
          <a:bodyPr/>
          <a:lstStyle/>
          <a:p>
            <a:pPr>
              <a:defRPr sz="1800"/>
            </a:pPr>
            <a:r>
              <a:t>Beim Vergleich von Lüftungsgeräten helfen standardisierte Labels und Prüfzeugnisse. Das PHPP-Nachweistool oder die Passivhaus-Zertifizierung bieten verlässliche Orientierung bei der Effizienzbewertung. Relevant sind der Wärmebereitstellungsgrad, der angibt, wie viel der Wärme aus der Abluft zurückgewonnen wird, sowie der spezifische Strombedarf des Ventilators. Geräte mit elektronisch kommutierten Motoren verbrauchen deutlich weniger Strom als ältere Modelle. Auch die Lautstärke im Betrieb sollte geprüft werden, besonders für den Einsatz in Schlafräumen. Hochwertige Geräte verfügen über einen Sommerbypass, der die Wärmerückgewinnung bei warme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Qualitätsmerkmale bei der Gerätewahl</a:t>
            </a:r>
          </a:p>
        </p:txBody>
      </p:sp>
      <p:sp>
        <p:nvSpPr>
          <p:cNvPr id="3" name="Content Placeholder 2"/>
          <p:cNvSpPr>
            <a:spLocks noGrp="1"/>
          </p:cNvSpPr>
          <p:nvPr>
            <p:ph idx="1"/>
          </p:nvPr>
        </p:nvSpPr>
        <p:spPr/>
        <p:txBody>
          <a:bodyPr/>
          <a:lstStyle/>
          <a:p>
            <a:pPr>
              <a:defRPr sz="1800"/>
            </a:pPr>
            <a:r>
              <a:t>n Außentemperaturen automatisch umgeht und so nächtliches Durchlüften ohne Energieverlust ermöglicht.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Langzeitpflege und systematische Wartung</a:t>
            </a:r>
          </a:p>
        </p:txBody>
      </p:sp>
      <p:sp>
        <p:nvSpPr>
          <p:cNvPr id="3" name="Content Placeholder 2"/>
          <p:cNvSpPr>
            <a:spLocks noGrp="1"/>
          </p:cNvSpPr>
          <p:nvPr>
            <p:ph idx="1"/>
          </p:nvPr>
        </p:nvSpPr>
        <p:spPr/>
        <p:txBody>
          <a:bodyPr/>
          <a:lstStyle/>
          <a:p>
            <a:pPr>
              <a:defRPr sz="1800"/>
            </a:pPr>
            <a:r>
              <a:t>Eine Lüftungsanlage entfaltet ihr volles Potenzial nur bei regelmäßiger Pflege. Filter sollten mindestens zweimal jährlich gewechselt werden, bei hoher Pollenbelastung oder staubreicher Umgebung auch häufiger. Verstopfte Filter erhöhen den Energieverbrauch, verschlechtern die Luftqualität und können im Extremfall zu Motorschäden führen. Die Wartung umfasst auch die Sichtprüfung der Außenhauben auf Verschmutzung und Beschädigung, die Kontrolle der Kondensatabläufe sowie die Überprüfung der Dichtheit von Kanalverbindungen. Ein Wartungsvertrag mit einem Fachbetrieb sichert die regelmäßige Inspektion und früherkennung potenzieller Probleme. Die 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Langzeitpflege und systematische Wartung</a:t>
            </a:r>
          </a:p>
        </p:txBody>
      </p:sp>
      <p:sp>
        <p:nvSpPr>
          <p:cNvPr id="3" name="Content Placeholder 2"/>
          <p:cNvSpPr>
            <a:spLocks noGrp="1"/>
          </p:cNvSpPr>
          <p:nvPr>
            <p:ph idx="1"/>
          </p:nvPr>
        </p:nvSpPr>
        <p:spPr/>
        <p:txBody>
          <a:bodyPr/>
          <a:lstStyle/>
          <a:p>
            <a:pPr>
              <a:defRPr sz="1800"/>
            </a:pPr>
            <a:r>
              <a:t>okumentation aller Wartungsarbeiten hilft dabei, den Anlagenzustand über die Jahre nachzuvollziehen und bei einem späteren Verkauf die Sorgfalt beim Hausbau nachzuweisen.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Lüftungskonzept im gedämmten Holzhaus: Feuchte, CO2 und Wärmeverluste im Griff</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