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berlin/blog/kfw-beg-foerderung-dachgeschossausbau-berlin-beantragen/" TargetMode="External"/><Relationship Id="rId3" Type="http://schemas.openxmlformats.org/officeDocument/2006/relationships/hyperlink" Target="https://holzdach.bitbucket.io/dachgeschossausbauberlin/dateien/minimax-43a8068b71d92efdd976b13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KfW-261 und BEG-Einzelmaßnahmen für den Berliner Dachgeschossausbau Schritt für Schritt beantragen · Erklärende Präsentation</a:t>
            </a:r>
          </a:p>
        </p:txBody>
      </p:sp>
      <p:sp>
        <p:nvSpPr>
          <p:cNvPr id="3" name="Content Placeholder 2"/>
          <p:cNvSpPr>
            <a:spLocks noGrp="1"/>
          </p:cNvSpPr>
          <p:nvPr>
            <p:ph idx="1"/>
          </p:nvPr>
        </p:nvSpPr>
        <p:spPr/>
        <p:txBody>
          <a:bodyPr/>
          <a:lstStyle/>
          <a:p>
            <a:r>
              <a:t>Überblick: Ein Dachgeschossausbau in Berlin kann nicht nur eine Bauplanung sein, sondern zugleich eine Förderplanung. Entscheidend ist der richtige Zeitpunkt: Fördermittel sollten vor Beginn der Maßnahmen beantragt werden, damit genehmigte energetische Arbeiten anschließend nachvollziehbar umgesetzt und belegt werden können. Dieser Leitfaden ordnet die wichtigsten Schritte rund um KfW-261, BEG-Einzelmaßnahmen, den Energieeffizienz-Experten und mögliche Berliner Ergänzungsprogramme. Er beantwortet vor allem die Frage: Welche Unterlagen und Reihenfolge sind nötig, damit aus einem geplanten Ausbau eine förderfähige Maßnahme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Förderart passt zum Vorhaben?</a:t>
            </a:r>
          </a:p>
        </p:txBody>
      </p:sp>
      <p:sp>
        <p:nvSpPr>
          <p:cNvPr id="3" name="Content Placeholder 2"/>
          <p:cNvSpPr>
            <a:spLocks noGrp="1"/>
          </p:cNvSpPr>
          <p:nvPr>
            <p:ph idx="1"/>
          </p:nvPr>
        </p:nvSpPr>
        <p:spPr/>
        <p:txBody>
          <a:bodyPr/>
          <a:lstStyle/>
          <a:p>
            <a:pPr>
              <a:defRPr sz="1800"/>
            </a:pPr>
            <a:r>
              <a:t>Für energetische Maßnahmen am Dachgeschoss kommen grundsätzlich unterschiedliche Programme infrage. Das KfW-Programm 261 „Wohngebäude – Kredit“ kann für Wohngebäude und energetische Einzelmaßnahmen relevant sein. BEG-Einzelmaßnahmen werden als direkte Zuschüsse für Maßnahmen wie Dachflächendämmung, neue Fenster, Türen oder eine Heizungsoptimierung angeboten. Wird eine Klimageschwindigkeit genutzt, können mehrere Maßnahmen aus unterschiedlichen Kategorien kombiniert werden. Die konkrete Zuordnung sollte über die [Fördermittel-Übersicht] geprüft werden, weil Förderbedingungen und technische Mindestanforderungen voneinander abweichen. Eine Entsc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Förderart passt zum Vorhaben?</a:t>
            </a:r>
          </a:p>
        </p:txBody>
      </p:sp>
      <p:sp>
        <p:nvSpPr>
          <p:cNvPr id="3" name="Content Placeholder 2"/>
          <p:cNvSpPr>
            <a:spLocks noGrp="1"/>
          </p:cNvSpPr>
          <p:nvPr>
            <p:ph idx="1"/>
          </p:nvPr>
        </p:nvSpPr>
        <p:spPr/>
        <p:txBody>
          <a:bodyPr/>
          <a:lstStyle/>
          <a:p>
            <a:pPr>
              <a:defRPr sz="1800"/>
            </a:pPr>
            <a:r>
              <a:t>heidung vor der Planung verhindert, dass Maßnahmen begonnen werden, die später nicht oder nur eingeschränkt förderfähig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ist der Energieeffizienz-Experte unverzichtbar?</a:t>
            </a:r>
          </a:p>
        </p:txBody>
      </p:sp>
      <p:sp>
        <p:nvSpPr>
          <p:cNvPr id="3" name="Content Placeholder 2"/>
          <p:cNvSpPr>
            <a:spLocks noGrp="1"/>
          </p:cNvSpPr>
          <p:nvPr>
            <p:ph idx="1"/>
          </p:nvPr>
        </p:nvSpPr>
        <p:spPr/>
        <p:txBody>
          <a:bodyPr/>
          <a:lstStyle/>
          <a:p>
            <a:pPr>
              <a:defRPr sz="1800"/>
            </a:pPr>
            <a:r>
              <a:t>Für BEG-Einzelmaßnahmen und KfW-261 ist die Einbindung eines zugelassenen Energieeffizienz-Experten erforderlich. Bei der Auswahl sollten nicht nur die Zulassung für die jeweilige Programmvariante, sondern auch die Erfahrung mit Berliner Bestandsbauten berücksichtigt werden. Das ist besonders wichtig, wenn ein Altbau, ein Berliner Altbaudach oder ein denkmalgeschütztes Gebäude betroffen ist. Zusätzlich sollte schriftlich festgelegt werden, welche Leistungen übernommen werden: energetische Bewertung, technische Projektbeschreibung, Förderantrag, Begleitung der Bauphase, Bestätigung der Umsetzung und Prüfung des Verwendungsnachweises. Die [Antr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ist der Energieeffizienz-Experte unverzichtbar?</a:t>
            </a:r>
          </a:p>
        </p:txBody>
      </p:sp>
      <p:sp>
        <p:nvSpPr>
          <p:cNvPr id="3" name="Content Placeholder 2"/>
          <p:cNvSpPr>
            <a:spLocks noGrp="1"/>
          </p:cNvSpPr>
          <p:nvPr>
            <p:ph idx="1"/>
          </p:nvPr>
        </p:nvSpPr>
        <p:spPr/>
        <p:txBody>
          <a:bodyPr/>
          <a:lstStyle/>
          <a:p>
            <a:pPr>
              <a:defRPr sz="1800"/>
            </a:pPr>
            <a:r>
              <a:t>agshinweise] verdeutlichen, dass eine klare Zuständigkeit bis zur Mittelabrufung den Prozess deutlich strukturierter macht.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gehören in die Antragsmappe?</a:t>
            </a:r>
          </a:p>
        </p:txBody>
      </p:sp>
      <p:sp>
        <p:nvSpPr>
          <p:cNvPr id="3" name="Content Placeholder 2"/>
          <p:cNvSpPr>
            <a:spLocks noGrp="1"/>
          </p:cNvSpPr>
          <p:nvPr>
            <p:ph idx="1"/>
          </p:nvPr>
        </p:nvSpPr>
        <p:spPr/>
        <p:txBody>
          <a:bodyPr/>
          <a:lstStyle/>
          <a:p>
            <a:pPr>
              <a:defRPr sz="1800"/>
            </a:pPr>
            <a:r>
              <a:t>Zu einer belastbaren Antragsvorbereitung gehören das Energieberatungsprotokoll des Experten, eine technische Beschreibung des geplanten Ausbaus sowie eine nachvollziehbare Kostenaufstellung. Der Antrag wird je nach Programm über das zuständige Portal gestellt. Noch vor der ersten Handwerkerrechnung sollte der schriftliche Bewilligungsbescheid vorliegen. Ein vorzeitiger Baubeginn kann die Förderung gefährden. Während der Bearbeitung sind Statusmeldungen und fehlende Nachweise konsequent nachzureichen, damit der geplante Bauablauf nicht durch administrative Verzögerungen blockiert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aus dem Antrag eine abgeschlossene Maßnahme?</a:t>
            </a:r>
          </a:p>
        </p:txBody>
      </p:sp>
      <p:sp>
        <p:nvSpPr>
          <p:cNvPr id="3" name="Content Placeholder 2"/>
          <p:cNvSpPr>
            <a:spLocks noGrp="1"/>
          </p:cNvSpPr>
          <p:nvPr>
            <p:ph idx="1"/>
          </p:nvPr>
        </p:nvSpPr>
        <p:spPr/>
        <p:txBody>
          <a:bodyPr/>
          <a:lstStyle/>
          <a:p>
            <a:pPr>
              <a:defRPr sz="1800"/>
            </a:pPr>
            <a:r>
              <a:t>Nach der Freigabe beginnt die eigentliche Umsetzung. Wichtig ist, dass Rechnungen an den Bauherrn beziehungsweise den selbst Rechnungsempfänger ausgestellt werden. Materialkosten allein sind nach den beschriebenen Förderregeln nicht förderfähig; Lohnkosten können über die Steuerermäßigung für Handwerkerleistungen berücksichtigt werden. Nach Abschluss sollte ein Übergabeprotokoll vorliegen, das die ordnungsgemäße Ausführung dokumentiert. Der Energieeffizienz-Experte prüft anschließend die Belege und bestätigt die Umsetzung. Abweichungen zwischen Antrag und tatsächlichem Vorhaben müssen dokumentiert und mit dem Fördergeber abgestimmt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werden die Mittel ausgezahlt?</a:t>
            </a:r>
          </a:p>
        </p:txBody>
      </p:sp>
      <p:sp>
        <p:nvSpPr>
          <p:cNvPr id="3" name="Content Placeholder 2"/>
          <p:cNvSpPr>
            <a:spLocks noGrp="1"/>
          </p:cNvSpPr>
          <p:nvPr>
            <p:ph idx="1"/>
          </p:nvPr>
        </p:nvSpPr>
        <p:spPr/>
        <p:txBody>
          <a:bodyPr/>
          <a:lstStyle/>
          <a:p>
            <a:pPr>
              <a:defRPr sz="1800"/>
            </a:pPr>
            <a:r>
              <a:t>Die Mittelabrufung erfolgt erst nach Abschluss der Maßnahme und Vorliegen aller erforderlichen Nachweise. Bei einem KfW-Darlehen wird der Tilgungszuschuss nach Prüfung des Verwendungsnachweises mit der Tilgung verrechnet. Bei BEG-Zuschüssen erfolgt die Auszahlung auf das hinterlegte Konto. Der Verwendungsnachweis darf nicht auf die spätere Projektphase verschoben werden: Nach den genannten Förderabläufen laufen die einschlägigen Fristen in der Regel 36 Monate ab der Bewilligung. Eine dokumentierte Abfolge von Antrag, Bewilligung, Bau, Nachweis und Abrufung ist deshalb der sicherste Rahmen.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Lohnt sich eine Kombination mit Berliner Programmen?</a:t>
            </a:r>
          </a:p>
        </p:txBody>
      </p:sp>
      <p:sp>
        <p:nvSpPr>
          <p:cNvPr id="3" name="Content Placeholder 2"/>
          <p:cNvSpPr>
            <a:spLocks noGrp="1"/>
          </p:cNvSpPr>
          <p:nvPr>
            <p:ph idx="1"/>
          </p:nvPr>
        </p:nvSpPr>
        <p:spPr/>
        <p:txBody>
          <a:bodyPr/>
          <a:lstStyle/>
          <a:p>
            <a:pPr>
              <a:defRPr sz="1800"/>
            </a:pPr>
            <a:r>
              <a:t>Zusätzlich zu den Bundesförderungen können Berliner Landesprogramme geprüft werden. Der IBB-Umweltbonus ist für CO₂-reduzierende Maßnahmen relevant; die Wohnungsneubauförderung kann beim Ausbau eines Dachgeschosses als Wohnungsneubau eine Rolle spielen. Zuständig sind je nach Programm unterschiedliche Berliner Senatsverwaltungen. Vor einer Antragstellung sollte geklärt werden, ob eine Kombination zulässig ist und ob einzelne Kostenpositionen doppelt gefördert würden. Die zentrale Planungsregel lautet: Förderfähigkeit, Reihenfolge, Fachperson und Nachweise von Anfang an gemeinsam organisieren. So wird der Dachgeschossausbau nicht allein zur Fl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Lohnt sich eine Kombination mit Berliner Programmen?</a:t>
            </a:r>
          </a:p>
        </p:txBody>
      </p:sp>
      <p:sp>
        <p:nvSpPr>
          <p:cNvPr id="3" name="Content Placeholder 2"/>
          <p:cNvSpPr>
            <a:spLocks noGrp="1"/>
          </p:cNvSpPr>
          <p:nvPr>
            <p:ph idx="1"/>
          </p:nvPr>
        </p:nvSpPr>
        <p:spPr/>
        <p:txBody>
          <a:bodyPr/>
          <a:lstStyle/>
          <a:p>
            <a:pPr>
              <a:defRPr sz="1800"/>
            </a:pPr>
            <a:r>
              <a:t>ächen- und Kostenfrage, sondern auch zu einem sauber dokumentierten energetischen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KfW-261 und BEG-Einzelmaßnahmen für den Berliner Dachgeschossausbau Schritt für Schritt beantragen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