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essen/blog/eigenleistung-dachgeschossausbau-essen-heimwerker-pflichtgewerke/" TargetMode="External"/><Relationship Id="rId3" Type="http://schemas.openxmlformats.org/officeDocument/2006/relationships/hyperlink" Target="https://holzdach.bitbucket.io/dachgeschossausbauessen/dateien/minimax-3307babb96ad181c0ac5e19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beim Dachgeschossausbau: Wo Heimwerker in Essen selbst anpacken dürfen – und wo Pflichtgewerke beginnen · Erklärende Präsentation</a:t>
            </a:r>
          </a:p>
        </p:txBody>
      </p:sp>
      <p:sp>
        <p:nvSpPr>
          <p:cNvPr id="3" name="Content Placeholder 2"/>
          <p:cNvSpPr>
            <a:spLocks noGrp="1"/>
          </p:cNvSpPr>
          <p:nvPr>
            <p:ph idx="1"/>
          </p:nvPr>
        </p:nvSpPr>
        <p:spPr/>
        <p:txBody>
          <a:bodyPr/>
          <a:lstStyle/>
          <a:p>
            <a:r>
              <a:t>Überblick: Beim Ausbau eines Dachgeschoss in Essen können Eigentümer Kosten sparen, indem sie geeignete Arbeiten selbst übernehmen. Entscheidend ist jedoch die klare Abgrenzung zu Pflichtgewerken: Förderfähige, statisch relevante, sicherheitsrelevante oder technisch anspruchsvolle Arbeiten sollten Fachbetrieben überlassen werden. Der folgende Leitfaden zeigt, welche typischen Aufgaben als Eigenleistung infrage kommen, wo Grenzen bestehen und wie sich die eigene Mitarbeit in den baurechtlichen und förderbezogenen Ablauf einfügen lässt.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bewusst planen</a:t>
            </a:r>
          </a:p>
        </p:txBody>
      </p:sp>
      <p:sp>
        <p:nvSpPr>
          <p:cNvPr id="3" name="Content Placeholder 2"/>
          <p:cNvSpPr>
            <a:spLocks noGrp="1"/>
          </p:cNvSpPr>
          <p:nvPr>
            <p:ph idx="1"/>
          </p:nvPr>
        </p:nvSpPr>
        <p:spPr/>
        <p:txBody>
          <a:bodyPr/>
          <a:lstStyle/>
          <a:p>
            <a:pPr>
              <a:defRPr sz="1800"/>
            </a:pPr>
            <a:r>
              <a:t>Eigenleistung ist eigene, unentgeltliche Arbeit ohne Rechnung und ohne Beauftragung eines Dritten. Sie unterscheidet sich damit von gewerblicher Arbeit, die auch ohne offene Rechnung oder direkte Zahlung an den Betrieb organisiert werden kann. Sinnvoll ist ein schriftliches Eigenleistungspaket: Es hält fest, welche Arbeiten der Eigentümer übernimmt, in welchem Zeitfenster sie erledigt werden und welches Material dafür vorgesehen ist. Dazu gehören beispielsweise Maler- und Lackierarbeiten an fachgerecht verspachtelten Flächen, das Verlegen von Bodenbelägen auf einem vorbereiteten Untergrund sowie Demontage-, Entrümpelungs- und Endreinigungsarb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bewusst planen</a:t>
            </a:r>
          </a:p>
        </p:txBody>
      </p:sp>
      <p:sp>
        <p:nvSpPr>
          <p:cNvPr id="3" name="Content Placeholder 2"/>
          <p:cNvSpPr>
            <a:spLocks noGrp="1"/>
          </p:cNvSpPr>
          <p:nvPr>
            <p:ph idx="1"/>
          </p:nvPr>
        </p:nvSpPr>
        <p:spPr/>
        <p:txBody>
          <a:bodyPr/>
          <a:lstStyle/>
          <a:p>
            <a:pPr>
              <a:defRPr sz="1800"/>
            </a:pPr>
            <a:r>
              <a:t>eiten. Fachbetriebe sollten über diese Aufgaben informiert werden, damit Schnittstellen eindeutig bleiben und niemand von einer Leistung ausgeht, die tatsächlich nicht erbracht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typischerweise selbst möglich sind</a:t>
            </a:r>
          </a:p>
        </p:txBody>
      </p:sp>
      <p:sp>
        <p:nvSpPr>
          <p:cNvPr id="3" name="Content Placeholder 2"/>
          <p:cNvSpPr>
            <a:spLocks noGrp="1"/>
          </p:cNvSpPr>
          <p:nvPr>
            <p:ph idx="1"/>
          </p:nvPr>
        </p:nvSpPr>
        <p:spPr/>
        <p:txBody>
          <a:bodyPr/>
          <a:lstStyle/>
          <a:p>
            <a:pPr>
              <a:defRPr sz="1800"/>
            </a:pPr>
            <a:r>
              <a:t>Nach fachgerechter Vorbereitung können Eigentümer Innenwände, Decken und Türen streichen sowie Klick-Vinyl, Laminat oder Fertigparkett verlegen. Auch der Aufbau von Einbauschränken, Regalen, Gardinenleisten und Bad-Accessoires zählt zu möglichen Eigenleistungen. Kleine Reparaturen und die abschließende Reinigung lassen sich ebenfalls nach der Abnahme erledigen. Voraussetzung ist, dass die jeweilige Arbeit keinen gesonderten Fachbetrieb erfordert und keine sicherheits- oder förderrelevanten Bestandteile betrifft. Auch einfache Tätigkeiten können bei Fehlern haftungsrechtliche Folgen haben. Ein unebener Untergrund oder ein fachlich unsachgemäß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typischerweise selbst möglich sind</a:t>
            </a:r>
          </a:p>
        </p:txBody>
      </p:sp>
      <p:sp>
        <p:nvSpPr>
          <p:cNvPr id="3" name="Content Placeholder 2"/>
          <p:cNvSpPr>
            <a:spLocks noGrp="1"/>
          </p:cNvSpPr>
          <p:nvPr>
            <p:ph idx="1"/>
          </p:nvPr>
        </p:nvSpPr>
        <p:spPr/>
        <p:txBody>
          <a:bodyPr/>
          <a:lstStyle/>
          <a:p>
            <a:pPr>
              <a:defRPr sz="1800"/>
            </a:pPr>
            <a:r>
              <a:t>verlegter Belag kann deshalb trotz geringer Schwierigkeit Probleme verursachen. Die Grenze ergibt sich nicht allein aus dem Umfang der Aufgabe, sondern auch aus ihrer technischen und rechtlichen Einordnung.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Pflichtgewerke nicht in Eigenleistung</a:t>
            </a:r>
          </a:p>
        </p:txBody>
      </p:sp>
      <p:sp>
        <p:nvSpPr>
          <p:cNvPr id="3" name="Content Placeholder 2"/>
          <p:cNvSpPr>
            <a:spLocks noGrp="1"/>
          </p:cNvSpPr>
          <p:nvPr>
            <p:ph idx="1"/>
          </p:nvPr>
        </p:nvSpPr>
        <p:spPr/>
        <p:txBody>
          <a:bodyPr/>
          <a:lstStyle/>
          <a:p>
            <a:pPr>
              <a:defRPr sz="1800"/>
            </a:pPr>
            <a:r>
              <a:t>Bei Arbeiten an tragenden Bauteilen, Sparren, Aufschieblingen, Wechseln und lastübertragenden Anschlüssen sind die statischen Anforderungen zu berücksichtigen. Die fachgerechte Dachdämmung einschließlich Dampfbremse, Anschlussdetails und der erforderlichen energetischen Ausführung gehört ebenfalls nicht in eine private Eigenleistung. Stromkreise, Verteilerschrank, Brandschutzabschleifen und der Anschluss von Rauchwarnmeldern sind Aufgaben eines Elektro-Fachbetriebs. Dasselbe gilt für Wasser- und Abwasserleitungen, Heizung und raumlufttechnische Anlagen. Fehler in diesen Bereichen können nicht nur Schäden verursachen, sondern auch Versicherung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Pflichtgewerke nicht in Eigenleistung</a:t>
            </a:r>
          </a:p>
        </p:txBody>
      </p:sp>
      <p:sp>
        <p:nvSpPr>
          <p:cNvPr id="3" name="Content Placeholder 2"/>
          <p:cNvSpPr>
            <a:spLocks noGrp="1"/>
          </p:cNvSpPr>
          <p:nvPr>
            <p:ph idx="1"/>
          </p:nvPr>
        </p:nvSpPr>
        <p:spPr/>
        <p:txBody>
          <a:bodyPr/>
          <a:lstStyle/>
          <a:p>
            <a:pPr>
              <a:defRPr sz="1800"/>
            </a:pPr>
            <a:r>
              <a:t>s-, Haftungs- und Förderrisiken auslösen. Der ausführliche Überblick zu [Eigenleistung und Pflichtgewerken](https://holzdach.bitbucket.io/dachgeschossausbauessen/blog/eigenleistung-dachgeschossausbau-essen-heimwerker-pflichtgewerke/) hilft bei der Einordnung einzelner Arbeiten.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Abnahme im Blick behalten</a:t>
            </a:r>
          </a:p>
        </p:txBody>
      </p:sp>
      <p:sp>
        <p:nvSpPr>
          <p:cNvPr id="3" name="Content Placeholder 2"/>
          <p:cNvSpPr>
            <a:spLocks noGrp="1"/>
          </p:cNvSpPr>
          <p:nvPr>
            <p:ph idx="1"/>
          </p:nvPr>
        </p:nvSpPr>
        <p:spPr/>
        <p:txBody>
          <a:bodyPr/>
          <a:lstStyle/>
          <a:p>
            <a:pPr>
              <a:defRPr sz="1800"/>
            </a:pPr>
            <a:r>
              <a:t>BAFA-Förderung, KfW 261 und das vereinfachte Baugenehmigungsverfahren können an die Qualifikation der ausführenden Betriebe anknüpfen. Wird eine förderrelevante Leistung selbst erbracht, kann dies nach den im Quelltext beschriebenen Regeln zur Ablehnung des Antrags, zur Rückforderung einer Bewilligung oder zur Verweigerung der Auszahlung führen. Auch die Abnahme durch das Bauordnungsamt Essen und die Begleitung durch einen Energieeffizienz-Experten setzen eine klare Zuordnung der Leistungen voraus. Deshalb sollte die Aufteilung zwischen Fachbetrieben und Eigenleistung bereits vor der Auftragsvergabe geklärt werden. Sinnvoll ist zudem, mit dem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Abnahme im Blick behalten</a:t>
            </a:r>
          </a:p>
        </p:txBody>
      </p:sp>
      <p:sp>
        <p:nvSpPr>
          <p:cNvPr id="3" name="Content Placeholder 2"/>
          <p:cNvSpPr>
            <a:spLocks noGrp="1"/>
          </p:cNvSpPr>
          <p:nvPr>
            <p:ph idx="1"/>
          </p:nvPr>
        </p:nvSpPr>
        <p:spPr/>
        <p:txBody>
          <a:bodyPr/>
          <a:lstStyle/>
          <a:p>
            <a:pPr>
              <a:defRPr sz="1800"/>
            </a:pPr>
            <a:r>
              <a:t> zuständigen Fachbetrieb und den Prüfinstanzen abzustimmen, ob und wann Maler-, Lackier- und Bodenbelagarbeiten nach den Abnahmen beginnen sollen.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dokumentieren und den Ablauf einhalten</a:t>
            </a:r>
          </a:p>
        </p:txBody>
      </p:sp>
      <p:sp>
        <p:nvSpPr>
          <p:cNvPr id="3" name="Content Placeholder 2"/>
          <p:cNvSpPr>
            <a:spLocks noGrp="1"/>
          </p:cNvSpPr>
          <p:nvPr>
            <p:ph idx="1"/>
          </p:nvPr>
        </p:nvSpPr>
        <p:spPr/>
        <p:txBody>
          <a:bodyPr/>
          <a:lstStyle/>
          <a:p>
            <a:pPr>
              <a:defRPr sz="1800"/>
            </a:pPr>
            <a:r>
              <a:t>Fotos, Materialrechnungen und Zeitprotokolle schaffen einen nachvollziehbaren Nachweis der durchgeführten Arbeiten. Sie helfen bei Abstimmungen mit Fachbetrieben, bei späteren Fragen zum Versicherungsschutz oder beim Verkauf der Wohnung. Besonders wichtig ist die richtige Reihenfolge: Erstattungs- und Förderfragen, Planung, Bauantrag und Ausführung gehören geklärt, bevor Arbeiten vergeben oder begonnen werden. Nach den Abnahmen können ausgewählte Tätigkeiten folgen, sofern keine förder- oder haftungsrelevanten Schnittstellen berührt werden. Wie sich das Ganze in den Ablauf eines Dachgeschossausbaus mit Begehung, Fördercheck, Planung, Bauantra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 dokumentieren und den Ablauf einhalten</a:t>
            </a:r>
          </a:p>
        </p:txBody>
      </p:sp>
      <p:sp>
        <p:nvSpPr>
          <p:cNvPr id="3" name="Content Placeholder 2"/>
          <p:cNvSpPr>
            <a:spLocks noGrp="1"/>
          </p:cNvSpPr>
          <p:nvPr>
            <p:ph idx="1"/>
          </p:nvPr>
        </p:nvSpPr>
        <p:spPr/>
        <p:txBody>
          <a:bodyPr/>
          <a:lstStyle/>
          <a:p>
            <a:pPr>
              <a:defRPr sz="1800"/>
            </a:pPr>
            <a:r>
              <a:t>g, Ausführung und Abnahme einordnen lässt, zeigt der [Prozessablauf in sechs Phasen](https://www.dachgeschossausbauessen.de/prozess/). So bleibt die Eigenleistung transparent, nachvollziehbar und mit dem übrigen Bauvorhaben vereinbar.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Eigenleistung beim Dachgeschossausbau: Wo Heimwerker in Essen selbst anpacken dürfen – und wo Pflichtgewerke beginnen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