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koeln/blog/denkmalschutz-dachausbau-koeln-abstimmung-denkmalbehoerde/" TargetMode="External"/><Relationship Id="rId3" Type="http://schemas.openxmlformats.org/officeDocument/2006/relationships/hyperlink" Target="https://holzdach.bitbucket.io/dachgeschossausbaukoeln/dateien/minimax-a656d20c89ab61a232c52e1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beim Dachausbau in Köln: Abstimmungen mit der Denkmalbehörde verständlich erklärt · Erklärende Präsentation</a:t>
            </a:r>
          </a:p>
        </p:txBody>
      </p:sp>
      <p:sp>
        <p:nvSpPr>
          <p:cNvPr id="3" name="Content Placeholder 2"/>
          <p:cNvSpPr>
            <a:spLocks noGrp="1"/>
          </p:cNvSpPr>
          <p:nvPr>
            <p:ph idx="1"/>
          </p:nvPr>
        </p:nvSpPr>
        <p:spPr/>
        <p:txBody>
          <a:bodyPr/>
          <a:lstStyle/>
          <a:p>
            <a:r>
              <a:t>Überblick: Was muss beim Dachausbau in einem denkmalgeschützten Kölner Gebäude beachtet werden? Zusätzlich zur Bauordnung prüft die Denkmalbehörde, ob Eingriffe in Dachform, historische Substanz und Erscheinungsbild vertretbar sind. Der Ratgeber zum Denkmalschutz beim Dachausbau in Köln zeigt, welche Maßnahmen eine Erlaubnis benötigen, wie die Gestaltung bewertet wird und welche Unterlagen eine zügige Abstimmung ermöglichen.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das Denkmalrecht zusätzlich greift</a:t>
            </a:r>
          </a:p>
        </p:txBody>
      </p:sp>
      <p:sp>
        <p:nvSpPr>
          <p:cNvPr id="3" name="Content Placeholder 2"/>
          <p:cNvSpPr>
            <a:spLocks noGrp="1"/>
          </p:cNvSpPr>
          <p:nvPr>
            <p:ph idx="1"/>
          </p:nvPr>
        </p:nvSpPr>
        <p:spPr/>
        <p:txBody>
          <a:bodyPr/>
          <a:lstStyle/>
          <a:p>
            <a:pPr>
              <a:defRPr sz="1800"/>
            </a:pPr>
            <a:r>
              <a:t>Bei einem denkmalgeschützten Gebäude reicht eine bauordnungsrechtliche Prüfung allein häufig nicht aus. Eine denkmalrechtliche Erlaubnis kann insbesondere erforderlich sein, wenn die Dachhaut neu eingedeckt, aufgedoppelt oder von außen gedämmt wird. Auch Gauben, Zwerchgiebel, Dachterrassen, Schornsteine, Blitzschutzanlagen oder Solaranlagen können das Erscheinungsbild verändern und deshalb berücksichtigt werden müssen. Entscheidend ist nicht nur, ob ein Vorhaben nach der Bauordnung NRW verfahrensfrei ist. Die Denkmalbehörde prüft eigenständig, ob der geplante Eingriff mit den denkmalrechtlichen Anforderungen vereinbar ist. Besonders bei größe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das Denkmalrecht zusätzlich greift</a:t>
            </a:r>
          </a:p>
        </p:txBody>
      </p:sp>
      <p:sp>
        <p:nvSpPr>
          <p:cNvPr id="3" name="Content Placeholder 2"/>
          <p:cNvSpPr>
            <a:spLocks noGrp="1"/>
          </p:cNvSpPr>
          <p:nvPr>
            <p:ph idx="1"/>
          </p:nvPr>
        </p:nvSpPr>
        <p:spPr/>
        <p:txBody>
          <a:bodyPr/>
          <a:lstStyle/>
          <a:p>
            <a:pPr>
              <a:defRPr sz="1800"/>
            </a:pPr>
            <a:r>
              <a:t>ren sichtbaren Veränderungen ist eine frühe Abstimmung sinnvoll, damit Entwürfe nicht aufwendig umgearbeitet werden müssen.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Kölner Stellen beteiligt sind</a:t>
            </a:r>
          </a:p>
        </p:txBody>
      </p:sp>
      <p:sp>
        <p:nvSpPr>
          <p:cNvPr id="3" name="Content Placeholder 2"/>
          <p:cNvSpPr>
            <a:spLocks noGrp="1"/>
          </p:cNvSpPr>
          <p:nvPr>
            <p:ph idx="1"/>
          </p:nvPr>
        </p:nvSpPr>
        <p:spPr/>
        <p:txBody>
          <a:bodyPr/>
          <a:lstStyle/>
          <a:p>
            <a:pPr>
              <a:defRPr sz="1800"/>
            </a:pPr>
            <a:r>
              <a:t>Die Untere Denkmalbehörde der Stadt Köln beurteilt die denkmalfachlichen Belange und erteilt gegebenenfalls die denkmalrechtliche Erlaubnis. Je nach Lage des Gebiets können weitere Fachstellen hinzukommen. Das LVR-Amt für Denkmalpflege im Rheinland kann eine fachliche Stellungnahme zu Konstruktion, Substanz und historischer Bedeutung abgeben. Das Bauaufsichtsamt prüft den Bauantrag beziehungsweise einen Antrag im verfahrensfreien Bereich und berücksichtigt dabei Bebauungsplan und Gestaltungssatzungen. Das Stadtplanungsamt kann beteiligt sein, wenn Fragen zu Stadtbild, Ensemble oder planerischen Vorgaben eine Rolle spielen. Wichtig ist daher 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Kölner Stellen beteiligt sind</a:t>
            </a:r>
          </a:p>
        </p:txBody>
      </p:sp>
      <p:sp>
        <p:nvSpPr>
          <p:cNvPr id="3" name="Content Placeholder 2"/>
          <p:cNvSpPr>
            <a:spLocks noGrp="1"/>
          </p:cNvSpPr>
          <p:nvPr>
            <p:ph idx="1"/>
          </p:nvPr>
        </p:nvSpPr>
        <p:spPr/>
        <p:txBody>
          <a:bodyPr/>
          <a:lstStyle/>
          <a:p>
            <a:pPr>
              <a:defRPr sz="1800"/>
            </a:pPr>
            <a:r>
              <a:t>in nachvollziehbarer Ablauf: frühzeitige Abstimmung, Bestandsaufnahme, vollständige Unterlagen, Antragstellung und anschließende Prüfung. Je nach Umfang kann die Bearbeitung mehrere Wochen bis Monate dauern.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Materialien und Fenster im Einklang mit dem Gebäude</a:t>
            </a:r>
          </a:p>
        </p:txBody>
      </p:sp>
      <p:sp>
        <p:nvSpPr>
          <p:cNvPr id="3" name="Content Placeholder 2"/>
          <p:cNvSpPr>
            <a:spLocks noGrp="1"/>
          </p:cNvSpPr>
          <p:nvPr>
            <p:ph idx="1"/>
          </p:nvPr>
        </p:nvSpPr>
        <p:spPr/>
        <p:txBody>
          <a:bodyPr/>
          <a:lstStyle/>
          <a:p>
            <a:pPr>
              <a:defRPr sz="1800"/>
            </a:pPr>
            <a:r>
              <a:t>Bei der Gestaltung zählt nicht nur die Zweckmäßigkeit, sondern auch die Passung zum historischen Charakter des Dachs. Schlepp- und Sattelgauben werden laut dem verknüpften Fachbeitrag häufig eher akzeptiert als auffällige Konstruktionen mit großem Rücksprung oder breiten Flachdachgauben. Eine Übersicht der üblichen Formen bietet der Beitrag zu Gaubenformen für denkmalgeschützte Dächer. Ebenso wichtig sind Ziegelart, Format, Oberfläche und Verlegemuster der Dachdeckung. Eine sichtbare Aufsparren- oder Zwischensparrendämmung mit neuer Lattung kann die Proportion des Dachs verändern und ist im Einzelfall zu prüfen. Auch Fenstergröße, Anordnung,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Materialien und Fenster im Einklang mit dem Gebäude</a:t>
            </a:r>
          </a:p>
        </p:txBody>
      </p:sp>
      <p:sp>
        <p:nvSpPr>
          <p:cNvPr id="3" name="Content Placeholder 2"/>
          <p:cNvSpPr>
            <a:spLocks noGrp="1"/>
          </p:cNvSpPr>
          <p:nvPr>
            <p:ph idx="1"/>
          </p:nvPr>
        </p:nvSpPr>
        <p:spPr/>
        <p:txBody>
          <a:bodyPr/>
          <a:lstStyle/>
          <a:p>
            <a:pPr>
              <a:defRPr sz="1800"/>
            </a:pPr>
            <a:r>
              <a:t>Sprossung, Material und Farbe fließen in die Beurteilung ein. Materialien und technische Lösungen sollten deshalb früh abgestimmt und in der Planung eindeutig dargestellt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eine aussagekräftige Abstimmung</a:t>
            </a:r>
          </a:p>
        </p:txBody>
      </p:sp>
      <p:sp>
        <p:nvSpPr>
          <p:cNvPr id="3" name="Content Placeholder 2"/>
          <p:cNvSpPr>
            <a:spLocks noGrp="1"/>
          </p:cNvSpPr>
          <p:nvPr>
            <p:ph idx="1"/>
          </p:nvPr>
        </p:nvSpPr>
        <p:spPr/>
        <p:txBody>
          <a:bodyPr/>
          <a:lstStyle/>
          <a:p>
            <a:pPr>
              <a:defRPr sz="1800"/>
            </a:pPr>
            <a:r>
              <a:t>Eine gute Vorbereitung erleichtert die Beurteilung durch Behörden und Fachplaner. Nützlich sind aktuelle Grundrisse und Schnitte, Fotos sämtlicher Dach- und Fassadenseiten sowie die Darstellung relevanter Innenräume. Angaben zum Baujahr und zur Baugeschichte helfen bei der Einordnung des Gebäudes. Für die geplanten Gauben, Fenster und Dachaufbauten sollten Skizzen oder Entwürfe vorliegen. Dazu gehört eine Materialliste für Dachdeckung, Fenster und andere sichtbare Bauteile. Auch geplante Anlagen wie Photovoltaik, Solarthermie oder Lüftung sind anzugeben, weil sie das Dachbild beeinflussen können. Schadstellen und besonders erhaltenswerte Baut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eine aussagekräftige Abstimmung</a:t>
            </a:r>
          </a:p>
        </p:txBody>
      </p:sp>
      <p:sp>
        <p:nvSpPr>
          <p:cNvPr id="3" name="Content Placeholder 2"/>
          <p:cNvSpPr>
            <a:spLocks noGrp="1"/>
          </p:cNvSpPr>
          <p:nvPr>
            <p:ph idx="1"/>
          </p:nvPr>
        </p:nvSpPr>
        <p:spPr/>
        <p:txBody>
          <a:bodyPr/>
          <a:lstStyle/>
          <a:p>
            <a:pPr>
              <a:defRPr sz="1800"/>
            </a:pPr>
            <a:r>
              <a:t>eile sollten in der Bestandsaufnahme benannt werden. Mit diesen Angaben lässt sich der Eingriff genauer beurteilen und erforderliche Nacharbeit lässt sich vermeiden.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bis zur Schlussprüfung</a:t>
            </a:r>
          </a:p>
        </p:txBody>
      </p:sp>
      <p:sp>
        <p:nvSpPr>
          <p:cNvPr id="3" name="Content Placeholder 2"/>
          <p:cNvSpPr>
            <a:spLocks noGrp="1"/>
          </p:cNvSpPr>
          <p:nvPr>
            <p:ph idx="1"/>
          </p:nvPr>
        </p:nvSpPr>
        <p:spPr/>
        <p:txBody>
          <a:bodyPr/>
          <a:lstStyle/>
          <a:p>
            <a:pPr>
              <a:defRPr sz="1800"/>
            </a:pPr>
            <a:r>
              <a:t>Nach der Abstimmung werden die Unterlagen für den Bauantrag beziehungsweise den verfahrensfreien Antrag zusammengestellt. Dazu können Bauzeichnungen, eine Baubeschreibung, Material- und Farbangaben, Fotos sowie eine denkmalfachliche Stellungnahme gehören. Der Bauantrag wird beim Bauaufsichtsamt eingereicht, die denkmalrechtliche Erlaubnis bei der zuständigen Denkmalbehörde. Während der Prüfung sind Nachforderungen oder Abstimmungen möglich. Nach dem Bescheid beginnt die Umsetzung entsprechend der genehmigten Planung. Bei bestimmten Vorhaben kann eine begleitende Dokumentation oder eine Schlussabnahme verlangt werden. Entscheidend ist, dass di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bis zur Schlussprüfung</a:t>
            </a:r>
          </a:p>
        </p:txBody>
      </p:sp>
      <p:sp>
        <p:nvSpPr>
          <p:cNvPr id="3" name="Content Placeholder 2"/>
          <p:cNvSpPr>
            <a:spLocks noGrp="1"/>
          </p:cNvSpPr>
          <p:nvPr>
            <p:ph idx="1"/>
          </p:nvPr>
        </p:nvSpPr>
        <p:spPr/>
        <p:txBody>
          <a:bodyPr/>
          <a:lstStyle/>
          <a:p>
            <a:pPr>
              <a:defRPr sz="1800"/>
            </a:pPr>
            <a:r>
              <a:t>e tatsächlich ausgeführten sichtbaren Elemente den behördlich abgestimmten Grundsätzen entsprechen. Deshalb sollten spontane Änderungen an Gauben, Deckung, Fenstern oder technischen Anlagen vorab geklärt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Denkmalschutz beim Dachausbau in Köln: Abstimmungen mit der Denkmalbehörde verständlich erklärt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