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konzept-nrw/hagelschaden-dach-reparatur-oder-austausch/" TargetMode="External"/><Relationship Id="rId3" Type="http://schemas.openxmlformats.org/officeDocument/2006/relationships/hyperlink" Target="https://holzdach.bitbucket.io/dachkonzept-nrw/dateien/minimax-119ffac024563e0956425cd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Hagelschaden am Dach: So erkennen Sie, ob Reparatur oder Erneuerung nötig ist · Erklärende Präsentation</a:t>
            </a:r>
          </a:p>
        </p:txBody>
      </p:sp>
      <p:sp>
        <p:nvSpPr>
          <p:cNvPr id="3" name="Content Placeholder 2"/>
          <p:cNvSpPr>
            <a:spLocks noGrp="1"/>
          </p:cNvSpPr>
          <p:nvPr>
            <p:ph idx="1"/>
          </p:nvPr>
        </p:nvSpPr>
        <p:spPr/>
        <p:txBody>
          <a:bodyPr/>
          <a:lstStyle/>
          <a:p>
            <a:r>
              <a:t>Überblick: Nach einem Hagelereignis reicht der Blick auf das Dach oft nicht aus, um zwischen einer punktuellen Reparatur und einer umfassenden Erneuerung zu entscheiden. Die sichtbaren Spuren unterscheiden sich je nach Deckungsmaterial, während mögliche Mikrorisse erst bei einer fachlichen Prüfung zuverlässig beurteilt werden können. Dieser Leitfaden zeigt, welche Fragen Hausbesitzer vom sicheren Standort aus klären können, wann eine Teilsanierung sinnvoll erscheint und welche Unterlagen eine spätere Einschätzung erleichtern. Die Einordnung zum konkreten Hagelschaden am Dach ergänzt Hinweise zur Flachdach-Teilsanierung, ohne eine umfassende 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Hagelschäden sind vom Boden erkennbar?</a:t>
            </a:r>
          </a:p>
        </p:txBody>
      </p:sp>
      <p:sp>
        <p:nvSpPr>
          <p:cNvPr id="3" name="Content Placeholder 2"/>
          <p:cNvSpPr>
            <a:spLocks noGrp="1"/>
          </p:cNvSpPr>
          <p:nvPr>
            <p:ph idx="1"/>
          </p:nvPr>
        </p:nvSpPr>
        <p:spPr/>
        <p:txBody>
          <a:bodyPr/>
          <a:lstStyle/>
          <a:p>
            <a:pPr>
              <a:defRPr sz="1800"/>
            </a:pPr>
            <a:r>
              <a:t>Hagel hinterlässt je nach Dachmaterial unterschiedliche Schäden. Bei Tondachziegeln können Absplitterungen an Kanten und Firsten entstehen. Betondachsteine weisen häufig Dellen oder Risse auf, während Schieferplatten brechen oder sich verschieben können. Bei Metalldächern sind Beulen und anhaltende Oberflächenschäden typisch. Zu den sicher vom Boden erkennbaren Merkmalen gehören zerbrochene oder verschobene Ziegel und Platten, Bruchstücke in der Dachrinne sowie Verformungen an Antennen, Dachfensterrahmen oder Schornsteinverkleidungen. Feuchtigkeitsspuren an Innenwänden können zusätzlich auf eine bereits eingetretene Durchdringung hinweisen.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Hagelschäden sind vom Boden erkennbar?</a:t>
            </a:r>
          </a:p>
        </p:txBody>
      </p:sp>
      <p:sp>
        <p:nvSpPr>
          <p:cNvPr id="3" name="Content Placeholder 2"/>
          <p:cNvSpPr>
            <a:spLocks noGrp="1"/>
          </p:cNvSpPr>
          <p:nvPr>
            <p:ph idx="1"/>
          </p:nvPr>
        </p:nvSpPr>
        <p:spPr/>
        <p:txBody>
          <a:bodyPr/>
          <a:lstStyle/>
          <a:p>
            <a:pPr>
              <a:defRPr sz="1800"/>
            </a:pPr>
            <a:r>
              <a:t>iese Beobachtungen erfassen den äußeren Umfang, sagen aber wenig über verdeckte Mikrorisse oder den Zustand der Unterkonstruktion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reicht das sichtbare Schadensbild allein nicht aus?</a:t>
            </a:r>
          </a:p>
        </p:txBody>
      </p:sp>
      <p:sp>
        <p:nvSpPr>
          <p:cNvPr id="3" name="Content Placeholder 2"/>
          <p:cNvSpPr>
            <a:spLocks noGrp="1"/>
          </p:cNvSpPr>
          <p:nvPr>
            <p:ph idx="1"/>
          </p:nvPr>
        </p:nvSpPr>
        <p:spPr/>
        <p:txBody>
          <a:bodyPr/>
          <a:lstStyle/>
          <a:p>
            <a:pPr>
              <a:defRPr sz="1800"/>
            </a:pPr>
            <a:r>
              <a:t>Einzelne Dachziegel können äußerlich intakt wirken und trotzdem durch feine Risse in ihrer Funktion beeinträchtigt sein. Solche Mikrorisse lassen sich vom Boden nicht zuverlässig erkennen. Entscheidend ist deshalb nicht nur, ob einzelne Stellen sichtbar beschädigt sind, sondern ob die umgebende Deckung, ihre Befestigung und die Unterkonstruktion intakt sind. Ebenso wichtig ist, ob bereits vorhandene Altersschäden die Widerstandsfähigkeit der gesamten Dachfläche verringern. Eine fachliche Begutachtung klärt daher, ob die erkennbare Beschädigung tatsächlich lokal begrenzt ist oder weitere, nicht sichtbare Bereiche betrifft. Eigenständig auf das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reicht das sichtbare Schadensbild allein nicht aus?</a:t>
            </a:r>
          </a:p>
        </p:txBody>
      </p:sp>
      <p:sp>
        <p:nvSpPr>
          <p:cNvPr id="3" name="Content Placeholder 2"/>
          <p:cNvSpPr>
            <a:spLocks noGrp="1"/>
          </p:cNvSpPr>
          <p:nvPr>
            <p:ph idx="1"/>
          </p:nvPr>
        </p:nvSpPr>
        <p:spPr/>
        <p:txBody>
          <a:bodyPr/>
          <a:lstStyle/>
          <a:p>
            <a:pPr>
              <a:defRPr sz="1800"/>
            </a:pPr>
            <a:r>
              <a:t> Dach steigen sollte Hausbesitzer nicht; die sichere Beobachtung vom Boden bleibt der erste Schritt.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kann eine punktuelle Reparatur genügen?</a:t>
            </a:r>
          </a:p>
        </p:txBody>
      </p:sp>
      <p:sp>
        <p:nvSpPr>
          <p:cNvPr id="3" name="Content Placeholder 2"/>
          <p:cNvSpPr>
            <a:spLocks noGrp="1"/>
          </p:cNvSpPr>
          <p:nvPr>
            <p:ph idx="1"/>
          </p:nvPr>
        </p:nvSpPr>
        <p:spPr/>
        <p:txBody>
          <a:bodyPr/>
          <a:lstStyle/>
          <a:p>
            <a:pPr>
              <a:defRPr sz="1800"/>
            </a:pPr>
            <a:r>
              <a:t>Eine lokale Instandsetzung kommt vor allem dann infrage, wenn die Schäden auf wenige, klar abgegrenzte Bereiche beschränkt sind. Die angrenzende Deckung sollte dabei intakt sein und keine wesentlichen altersbedingten Schwachstellen aufweisen. Ebenso darf die Unterkonstruktion nicht strukturell beschädigt sein. Trifft dies zu, kann eine fachlich ausgeführte Teilsanierung die sinnvolle Maßnahme sein. Die genaue Ausdehnung des betroffenen Abschnitts lässt sich jedoch nicht allein anhand einzelner Bruchstücke bestimmen. Deshalb sollte vor Beginn geklärt werden, warum genau diese Stellen undicht geworden sind und ob die gewählte Reparaturmethode z</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kann eine punktuelle Reparatur genügen?</a:t>
            </a:r>
          </a:p>
        </p:txBody>
      </p:sp>
      <p:sp>
        <p:nvSpPr>
          <p:cNvPr id="3" name="Content Placeholder 2"/>
          <p:cNvSpPr>
            <a:spLocks noGrp="1"/>
          </p:cNvSpPr>
          <p:nvPr>
            <p:ph idx="1"/>
          </p:nvPr>
        </p:nvSpPr>
        <p:spPr/>
        <p:txBody>
          <a:bodyPr/>
          <a:lstStyle/>
          <a:p>
            <a:pPr>
              <a:defRPr sz="1800"/>
            </a:pPr>
            <a:r>
              <a:t>um vorhandenen Dachaufbau passt. Die Übersicht zur Flachdach-Teilsanierung bietet dafür zusätzliche Einordnung, ohne die erforderliche Prüfung des konkreten Daches zu ersetzen.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Anzeichen sprechen für eine umfassendere Erneuerung?</a:t>
            </a:r>
          </a:p>
        </p:txBody>
      </p:sp>
      <p:sp>
        <p:nvSpPr>
          <p:cNvPr id="3" name="Content Placeholder 2"/>
          <p:cNvSpPr>
            <a:spLocks noGrp="1"/>
          </p:cNvSpPr>
          <p:nvPr>
            <p:ph idx="1"/>
          </p:nvPr>
        </p:nvSpPr>
        <p:spPr/>
        <p:txBody>
          <a:bodyPr/>
          <a:lstStyle/>
          <a:p>
            <a:pPr>
              <a:defRPr sz="1800"/>
            </a:pPr>
            <a:r>
              <a:t>Eine Neueindeckung wird notwendig, wenn die Schäden einen deutlichen Teil der Dachfläche betreffen oder altersbedingte Schwachstellen die Widerstandsfähigkeit der gesamten Deckung herabsetzen. Als grober Orientierungswert werden in den bereitgestellten Informationen 20 bis 30 Prozent der Dachfläche genannt. Dieser Wert ersetzt keine Gebäude- und Dachprüfung. Auch wiederkehrende Undichtigkeiten nach bereits erfolgten Reparaturen können auf eine grundlegendere Ursache hinweisen, die durch erneute punktuelle Arbeiten nicht beseitigt wird. In solchen Fällen sollte ein Fachbetrieb nicht nur die sichtbaren Schadensstellen untersuchen, sondern auch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Anzeichen sprechen für eine umfassendere Erneuerung?</a:t>
            </a:r>
          </a:p>
        </p:txBody>
      </p:sp>
      <p:sp>
        <p:nvSpPr>
          <p:cNvPr id="3" name="Content Placeholder 2"/>
          <p:cNvSpPr>
            <a:spLocks noGrp="1"/>
          </p:cNvSpPr>
          <p:nvPr>
            <p:ph idx="1"/>
          </p:nvPr>
        </p:nvSpPr>
        <p:spPr/>
        <p:txBody>
          <a:bodyPr/>
          <a:lstStyle/>
          <a:p>
            <a:pPr>
              <a:defRPr sz="1800"/>
            </a:pPr>
            <a:r>
              <a:t>die Deckung, Anschlüsse, Unterkonstruktion und das Alter des Dachsystems in die Gesamtbetrachtung einbeziehen.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lassen sich Schäden für Versicherung und Fachbetrieb dokumentieren?</a:t>
            </a:r>
          </a:p>
        </p:txBody>
      </p:sp>
      <p:sp>
        <p:nvSpPr>
          <p:cNvPr id="3" name="Content Placeholder 2"/>
          <p:cNvSpPr>
            <a:spLocks noGrp="1"/>
          </p:cNvSpPr>
          <p:nvPr>
            <p:ph idx="1"/>
          </p:nvPr>
        </p:nvSpPr>
        <p:spPr/>
        <p:txBody>
          <a:bodyPr/>
          <a:lstStyle/>
          <a:p>
            <a:pPr>
              <a:defRPr sz="1800"/>
            </a:pPr>
            <a:r>
              <a:t>Eine zeitnahe Dokumentation schafft eine belastbare Grundlage für die weitere Bearbeitung. Fotografieren Sie erkennbare Schäden vom Boden aus und versehen Sie die Aufnahmen, soweit möglich, mit einer Datumsangabe. Notieren Sie außerdem den Zeitpunkt des Hagelereignisses, die betroffenen Dachbereiche und sichtbare Folgen wie Bruchstücke oder Feuchtigkeitsspuren. Bewahren Sie diese Unterlagen für die Versicherungsabwicklung und die fachliche Einschätzung auf. Der dokumentierte Umfang ersetzt allerdings nicht die Diagnose vor Ort: Nur ein Fachbetrieb kann beurteilen, ob eine Reparatur ausreicht, ob weitere Deckungsteile betroffen sind oder eine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lassen sich Schäden für Versicherung und Fachbetrieb dokumentieren?</a:t>
            </a:r>
          </a:p>
        </p:txBody>
      </p:sp>
      <p:sp>
        <p:nvSpPr>
          <p:cNvPr id="3" name="Content Placeholder 2"/>
          <p:cNvSpPr>
            <a:spLocks noGrp="1"/>
          </p:cNvSpPr>
          <p:nvPr>
            <p:ph idx="1"/>
          </p:nvPr>
        </p:nvSpPr>
        <p:spPr/>
        <p:txBody>
          <a:bodyPr/>
          <a:lstStyle/>
          <a:p>
            <a:pPr>
              <a:defRPr sz="1800"/>
            </a:pPr>
            <a:r>
              <a:t>umfassende Erneuerung erforderlich ist.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Hagelschaden am Dach: So erkennen Sie, ob Reparatur oder Erneuerung nötig ist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