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anbauberlin/baugrund-und-erdarbeiten-beim-holzanbau-in-berlin/" TargetMode="External"/><Relationship Id="rId3" Type="http://schemas.openxmlformats.org/officeDocument/2006/relationships/hyperlink" Target="https://holzdach.bitbucket.io/holzanbauberlin/dateien/minimax-0255a54547c5416ff67bde0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Baugrund und Erdarbeiten beim Holzanbau auf einem typischen Berliner Grundstück · Erklärende Präsentation</a:t>
            </a:r>
          </a:p>
        </p:txBody>
      </p:sp>
      <p:sp>
        <p:nvSpPr>
          <p:cNvPr id="3" name="Content Placeholder 2"/>
          <p:cNvSpPr>
            <a:spLocks noGrp="1"/>
          </p:cNvSpPr>
          <p:nvPr>
            <p:ph idx="1"/>
          </p:nvPr>
        </p:nvSpPr>
        <p:spPr/>
        <p:txBody>
          <a:bodyPr/>
          <a:lstStyle/>
          <a:p>
            <a:r>
              <a:t>Überblick: Wer in Berlin einen Holzanbau plant, sollte Baugrund und Erdarbeiten früh in die Planung einbeziehen. Denn Grundriss, Fassade und Holzkonstruktion sind nur dann zuverlässig umsetzbar, wenn Tragfähigkeit, Leitungen, Grundwasser und Zugänglichkeit berücksichtigt wurden. Gerade auf typischen Berliner Grundstücken mit Reihenhaus, Doppelhaushälfte oder Hinterhaus entscheiden diese Rahmenbedingungen über den Bauablauf. Der folgende Leitfaden zeigt, welche Fragen vor der Angebotsanfrage und vor dem Aushub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Baugrund und Tragfähigkeit früh klären</a:t>
            </a:r>
          </a:p>
        </p:txBody>
      </p:sp>
      <p:sp>
        <p:nvSpPr>
          <p:cNvPr id="3" name="Content Placeholder 2"/>
          <p:cNvSpPr>
            <a:spLocks noGrp="1"/>
          </p:cNvSpPr>
          <p:nvPr>
            <p:ph idx="1"/>
          </p:nvPr>
        </p:nvSpPr>
        <p:spPr/>
        <p:txBody>
          <a:bodyPr/>
          <a:lstStyle/>
          <a:p>
            <a:pPr>
              <a:defRPr sz="1800"/>
            </a:pPr>
            <a:r>
              <a:t>Ein Holzanbau muss standsicher in den Boden geleitet werden. Dafür sind Annahmen zur Tragfähigkeit des Untergrunds, zum Grundwasserstand und zu möglichen alten Leitungen oder Gründungen erforderlich. Fehlen belastbare Informationen, können Angebote nur mit großen Pauschalen kalkuliert werden. Unerwartete Befunde verändern dann häufig den Bauablauf und die Kosten. Eine früh geklärte Baugrundsituation hilft, die Gründungsart mit der Fachplanung abzustimmen und spätere Überraschungen zu vermeiden. Für einen ersten Überblick bietet der Holzanbau in Berlin einen praxisnahen Einstieg in die Anforderungen an Baugrund und Erdarbeiten.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und Bestandsanschlüsse untersuchen</a:t>
            </a:r>
          </a:p>
        </p:txBody>
      </p:sp>
      <p:sp>
        <p:nvSpPr>
          <p:cNvPr id="3" name="Content Placeholder 2"/>
          <p:cNvSpPr>
            <a:spLocks noGrp="1"/>
          </p:cNvSpPr>
          <p:nvPr>
            <p:ph idx="1"/>
          </p:nvPr>
        </p:nvSpPr>
        <p:spPr/>
        <p:txBody>
          <a:bodyPr/>
          <a:lstStyle/>
          <a:p>
            <a:pPr>
              <a:defRPr sz="1800"/>
            </a:pPr>
            <a:r>
              <a:t>Auf Berliner Grundstücken können ältere Anschlussleitungen für Wasser, Abwasser, Gas und Strom vorhanden sein, deren Verlauf nicht vollständig in den Bestandsunterlagen dokumentiert ist. Vor dem Aushub sollte deshalb geklärt werden, wo Hausanschlüsse verlaufen, ob neue Anschlüsse erforderlich sind und welche Leitungssparte das Vorhaben berührt. Ein Blick in den Bestandsplan sowie die Nutzung eines Leitungsauskunftsportals können helfen, Schäden oder Umverlegungen zu vermeiden. Besonders relevant ist der Übergang zum Altbau: Wenn ein neuer Gebäudeteil direkt an eine bestehende Außenwand anschließt, müssen Sockelbereich, Gründung, Höhenversprün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und Bestandsanschlüsse untersuchen</a:t>
            </a:r>
          </a:p>
        </p:txBody>
      </p:sp>
      <p:sp>
        <p:nvSpPr>
          <p:cNvPr id="3" name="Content Placeholder 2"/>
          <p:cNvSpPr>
            <a:spLocks noGrp="1"/>
          </p:cNvSpPr>
          <p:nvPr>
            <p:ph idx="1"/>
          </p:nvPr>
        </p:nvSpPr>
        <p:spPr/>
        <p:txBody>
          <a:bodyPr/>
          <a:lstStyle/>
          <a:p>
            <a:pPr>
              <a:defRPr sz="1800"/>
            </a:pPr>
            <a:r>
              <a:t>ge, Setzungen und Feuchtigkeitsschutz gemeinsam betrachtet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Zugänglichkeit und Baustellenlogistik planen</a:t>
            </a:r>
          </a:p>
        </p:txBody>
      </p:sp>
      <p:sp>
        <p:nvSpPr>
          <p:cNvPr id="3" name="Content Placeholder 2"/>
          <p:cNvSpPr>
            <a:spLocks noGrp="1"/>
          </p:cNvSpPr>
          <p:nvPr>
            <p:ph idx="1"/>
          </p:nvPr>
        </p:nvSpPr>
        <p:spPr/>
        <p:txBody>
          <a:bodyPr/>
          <a:lstStyle/>
          <a:p>
            <a:pPr>
              <a:defRPr sz="1800"/>
            </a:pPr>
            <a:r>
              <a:t>Die Zugänglichkeit entscheidet, welche Maschinen eingesetzt werden können und ob ausreichend Fläche für Transporte, Aushubcontainer, Krantechnik und Material vorhanden ist. Ein Minibagger benötigt weniger Breite als ein großer Radlader, braucht aber ebenfalls eine standsichere Zufahrt. Auf engen Reihenhaus- oder Doppelhausgrundstücken konkurrieren diese Flächen mit Nachbarschaft, Stellplätzen und Feuerwehrzufahrten. Zu prüfen sind mindestens Breite und Höhe der Zufahrt, ihre Tragfähigkeit sowie geeignete Stell- und Lagerflächen. Wenn Wege über fremde Grundstücke führen, sind rechtzeitige Absprachen mit den Nachbarn erforderlich. Weitere Hinwe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Zugänglichkeit und Baustellenlogistik planen</a:t>
            </a:r>
          </a:p>
        </p:txBody>
      </p:sp>
      <p:sp>
        <p:nvSpPr>
          <p:cNvPr id="3" name="Content Placeholder 2"/>
          <p:cNvSpPr>
            <a:spLocks noGrp="1"/>
          </p:cNvSpPr>
          <p:nvPr>
            <p:ph idx="1"/>
          </p:nvPr>
        </p:nvSpPr>
        <p:spPr/>
        <p:txBody>
          <a:bodyPr/>
          <a:lstStyle/>
          <a:p>
            <a:pPr>
              <a:defRPr sz="1800"/>
            </a:pPr>
            <a:r>
              <a:t>ise zu Erdarbeiten auf einem engen Reihen- oder Doppelhausgrundstück helfen bei der frühzeitigen Einschätzung der logistischen Belastung.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Unerwartete Bodenverhältnisse und Gründung</a:t>
            </a:r>
          </a:p>
        </p:txBody>
      </p:sp>
      <p:sp>
        <p:nvSpPr>
          <p:cNvPr id="3" name="Content Placeholder 2"/>
          <p:cNvSpPr>
            <a:spLocks noGrp="1"/>
          </p:cNvSpPr>
          <p:nvPr>
            <p:ph idx="1"/>
          </p:nvPr>
        </p:nvSpPr>
        <p:spPr/>
        <p:txBody>
          <a:bodyPr/>
          <a:lstStyle/>
          <a:p>
            <a:pPr>
              <a:defRPr sz="1800"/>
            </a:pPr>
            <a:r>
              <a:t>Die Verhältnisse können selbst zwischen benachbarten Berliner Bezirken deutlich variieren. Zu den typischen Risiken gehören Auffüllungen, ehemalige Baugruben, alte Fundamentreste, Kellerlichtschächte, Brunnenanlagen, hoher Grundwasserstand und Wurzeln von Bestandsbäumen, die erhalten bleiben sollen. Eine Baugrunderkundung, etwa durch Rammsondierung oder Baugrundsonde, liefert Kennwerte und verschiebt das Risiko vom Bauablauf in die Planungsphase. Anhand dieser Informationen kann die Fachplanung prüfen, ob eine Streifenfundamentierung, eine Bodenplatte oder eine Pfahlgründung geeignet ist. Die gewählte Lösung hängt dabei auch vom geplanten Ans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Unerwartete Bodenverhältnisse und Gründung</a:t>
            </a:r>
          </a:p>
        </p:txBody>
      </p:sp>
      <p:sp>
        <p:nvSpPr>
          <p:cNvPr id="3" name="Content Placeholder 2"/>
          <p:cNvSpPr>
            <a:spLocks noGrp="1"/>
          </p:cNvSpPr>
          <p:nvPr>
            <p:ph idx="1"/>
          </p:nvPr>
        </p:nvSpPr>
        <p:spPr/>
        <p:txBody>
          <a:bodyPr/>
          <a:lstStyle/>
          <a:p>
            <a:pPr>
              <a:defRPr sz="1800"/>
            </a:pPr>
            <a:r>
              <a:t>chluss des Anbaus an den Bestand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Bauvorlagen und Angebotsanfrage</a:t>
            </a:r>
          </a:p>
        </p:txBody>
      </p:sp>
      <p:sp>
        <p:nvSpPr>
          <p:cNvPr id="3" name="Content Placeholder 2"/>
          <p:cNvSpPr>
            <a:spLocks noGrp="1"/>
          </p:cNvSpPr>
          <p:nvPr>
            <p:ph idx="1"/>
          </p:nvPr>
        </p:nvSpPr>
        <p:spPr/>
        <p:txBody>
          <a:bodyPr/>
          <a:lstStyle/>
          <a:p>
            <a:pPr>
              <a:defRPr sz="1800"/>
            </a:pPr>
            <a:r>
              <a:t>Auch wenn Erdarbeiten nicht allein das Genehmigungsthema sind, fließen die Erkenntnisse in die Bauvorlagen ein. Zuständig ist die Bauaufsichtsbehörde des Bezirks, in dem das Grundstück liegt. Welche Nachweise zum Baugrund verlangt werden, richtet sich nach Vorhaben und Verfahren. Für die Anfrage an einen Holzanbau-Anbieter sollten daher die bekannten Besonderheiten, die Zugänglichkeit, der Verlauf vorhandener Leitungen sowie die gewünschte oder noch offenene Gründungsart schriftlich festgehalten werden. Ein Anbieter kann dann prüfen, welche Informationen für eine realistische Kalkulation von Erdarbeiten und Fundament fehlen und welche Punkte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 Bauvorlagen und Angebotsanfrage</a:t>
            </a:r>
          </a:p>
        </p:txBody>
      </p:sp>
      <p:sp>
        <p:nvSpPr>
          <p:cNvPr id="3" name="Content Placeholder 2"/>
          <p:cNvSpPr>
            <a:spLocks noGrp="1"/>
          </p:cNvSpPr>
          <p:nvPr>
            <p:ph idx="1"/>
          </p:nvPr>
        </p:nvSpPr>
        <p:spPr/>
        <p:txBody>
          <a:bodyPr/>
          <a:lstStyle/>
          <a:p>
            <a:pPr>
              <a:defRPr sz="1800"/>
            </a:pPr>
            <a:r>
              <a:t>vor dem Baubeginn abgestimmt werden müssen.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Baugrund und Erdarbeiten beim Holzanbau auf einem typischen Berliner Grundstück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