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anbauberlin/denkmalschutz-holzanbau-berlin/" TargetMode="External"/><Relationship Id="rId3" Type="http://schemas.openxmlformats.org/officeDocument/2006/relationships/hyperlink" Target="https://holzdach.bitbucket.io/holzanbauberlin/dateien/minimax-7989da0fa53fb5fffbcf650d/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Denkmalschutz beim Holzanbau in Berlin: Was Eigentümer vor der Planung klären sollten · Erklärende Präsentation</a:t>
            </a:r>
          </a:p>
        </p:txBody>
      </p:sp>
      <p:sp>
        <p:nvSpPr>
          <p:cNvPr id="3" name="Content Placeholder 2"/>
          <p:cNvSpPr>
            <a:spLocks noGrp="1"/>
          </p:cNvSpPr>
          <p:nvPr>
            <p:ph idx="1"/>
          </p:nvPr>
        </p:nvSpPr>
        <p:spPr/>
        <p:txBody>
          <a:bodyPr/>
          <a:lstStyle/>
          <a:p>
            <a:r>
              <a:t>Überblick: Wer an einem denkmalgeschützten Haus in Berlin einen Holzanbau plant, muss frühzeitig zwei parallel laufende Genehmigungsverfahren berücksichtigen: das baurechtliche und das denkmalrechtliche. Beide haben eigene Maßstäbe und beeinflussen, wie das Vorhaben gestalterisch und konstruktiv umgesetzt werden kann. Mit der richtigen Reihenfolge bei der Planung lassen sich aufwendige Nachbesserungen vermeiden.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Denkmalschutz die Planung verändert</a:t>
            </a:r>
          </a:p>
        </p:txBody>
      </p:sp>
      <p:sp>
        <p:nvSpPr>
          <p:cNvPr id="3" name="Content Placeholder 2"/>
          <p:cNvSpPr>
            <a:spLocks noGrp="1"/>
          </p:cNvSpPr>
          <p:nvPr>
            <p:ph idx="1"/>
          </p:nvPr>
        </p:nvSpPr>
        <p:spPr/>
        <p:txBody>
          <a:bodyPr/>
          <a:lstStyle/>
          <a:p>
            <a:pPr>
              <a:defRPr sz="1800"/>
            </a:pPr>
            <a:r>
              <a:t>Ein Holzanbau an einem Bestandsgebäude klingt zunächst nach einer überschaubaren Erweiterung. Steht das Gebäude jedoch unter Denkmalschutz, verschiebt sich die Ausgangslage deutlich. Die zuständige Denkmalschutzbehörde prüft nicht nur die baurechtliche Zulässigkeit, sondern bewertet auch, ob das Vorhaben das Erscheinungsbild, die Substanz oder die Wirkung des Denkmals beeinträchtigt. Ein moderner Holzanbau kann unter Umständen verträglich sein, muss aber in Proportion, Materialität und Anschlussdetails so geplant werden, dass er den Denkmalwert nicht überlagert. Das betrifft sowohl die Gestaltung der Fassade als auch die Dachlandschaft und di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Denkmalschutz die Planung verändert</a:t>
            </a:r>
          </a:p>
        </p:txBody>
      </p:sp>
      <p:sp>
        <p:nvSpPr>
          <p:cNvPr id="3" name="Content Placeholder 2"/>
          <p:cNvSpPr>
            <a:spLocks noGrp="1"/>
          </p:cNvSpPr>
          <p:nvPr>
            <p:ph idx="1"/>
          </p:nvPr>
        </p:nvSpPr>
        <p:spPr/>
        <p:txBody>
          <a:bodyPr/>
          <a:lstStyle/>
          <a:p>
            <a:pPr>
              <a:defRPr sz="1800"/>
            </a:pPr>
            <a:r>
              <a:t>e konstruktiven Übergänge zum Bestand.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Zuständigkeiten und Verfahren in Berlin</a:t>
            </a:r>
          </a:p>
        </p:txBody>
      </p:sp>
      <p:sp>
        <p:nvSpPr>
          <p:cNvPr id="3" name="Content Placeholder 2"/>
          <p:cNvSpPr>
            <a:spLocks noGrp="1"/>
          </p:cNvSpPr>
          <p:nvPr>
            <p:ph idx="1"/>
          </p:nvPr>
        </p:nvSpPr>
        <p:spPr/>
        <p:txBody>
          <a:bodyPr/>
          <a:lstStyle/>
          <a:p>
            <a:pPr>
              <a:defRPr sz="1800"/>
            </a:pPr>
            <a:r>
              <a:t>Zuständig ist die untere Denkmalschutzbehörde des Bezirks, in dem das Grundstück liegt. Das Landesdenkmalamt Berlin ist als Fachbehörde beteiligt, wenn die Denkmaleigenschaft oder weitergehende Anforderungen zu klären sind. Veränderungen an Fassaden, Dachlandschaft oder konstruktiven Bauteilen können eine denkmalrechtliche Erlaubnis auslösen, selbst wenn das Vorhaben nach Bauordnung verfahrensfrei wäre. Dabei gelten für Baudenkmale und Ensembles unterschiedliche Prüfungsmaßstäbe. Ein Ensemble kann den Anbau auch dann einschränken, wenn das einzelne Haus nicht eigenständig unter Schutz steht. Bebauungspläne und Erhaltungssatzungen können zusät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Zuständigkeiten und Verfahren in Berlin</a:t>
            </a:r>
          </a:p>
        </p:txBody>
      </p:sp>
      <p:sp>
        <p:nvSpPr>
          <p:cNvPr id="3" name="Content Placeholder 2"/>
          <p:cNvSpPr>
            <a:spLocks noGrp="1"/>
          </p:cNvSpPr>
          <p:nvPr>
            <p:ph idx="1"/>
          </p:nvPr>
        </p:nvSpPr>
        <p:spPr/>
        <p:txBody>
          <a:bodyPr/>
          <a:lstStyle/>
          <a:p>
            <a:pPr>
              <a:defRPr sz="1800"/>
            </a:pPr>
            <a:r>
              <a:t>zlich Festsetzungen zu Baustruktur, Traufhöhen oder Geschossigkeit enthalten, die den gestalterischen Spielraum begrenzen.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Bauvoranfrage als erster Schritt</a:t>
            </a:r>
          </a:p>
        </p:txBody>
      </p:sp>
      <p:sp>
        <p:nvSpPr>
          <p:cNvPr id="3" name="Content Placeholder 2"/>
          <p:cNvSpPr>
            <a:spLocks noGrp="1"/>
          </p:cNvSpPr>
          <p:nvPr>
            <p:ph idx="1"/>
          </p:nvPr>
        </p:nvSpPr>
        <p:spPr/>
        <p:txBody>
          <a:bodyPr/>
          <a:lstStyle/>
          <a:p>
            <a:pPr>
              <a:defRPr sz="1800"/>
            </a:pPr>
            <a:r>
              <a:t>Eine Bauvoranfrage schafft früh eine belastbare Grundlage, bevor Bauvorlagen vollständig ausgearbeitet werden. Gerade bei denkmalgeschützten Bestandsgebäuden lohnt sich dieser Zwischenschritt, weil er offene Fragen sichtbar macht: zur Zulässigkeit am Standort, zum Verfahren und zu den Anforderungen, die von Denkmal- und Bauaufsichtsbehörde erwartet werden. Sie bindet die zuständige Stelle vor der Detailplanung und liefert eine erste Einschätzung zu Verfahrensart und Genehmigungsaussichten. Allerdings ersetzt sie nicht die spätere Genehmigung, sondern bereitet sie vor. Wer die Reihenfolge umdreht und direkt eine vollständige Genehmigungsplanun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Bauvoranfrage als erster Schritt</a:t>
            </a:r>
          </a:p>
        </p:txBody>
      </p:sp>
      <p:sp>
        <p:nvSpPr>
          <p:cNvPr id="3" name="Content Placeholder 2"/>
          <p:cNvSpPr>
            <a:spLocks noGrp="1"/>
          </p:cNvSpPr>
          <p:nvPr>
            <p:ph idx="1"/>
          </p:nvPr>
        </p:nvSpPr>
        <p:spPr/>
        <p:txBody>
          <a:bodyPr/>
          <a:lstStyle/>
          <a:p>
            <a:pPr>
              <a:defRPr sz="1800"/>
            </a:pPr>
            <a:r>
              <a:t>g erstellt, riskiert, wesentliche Punkte später nacharbeiten zu müssen.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Unterlagen bereitstehen sollten</a:t>
            </a:r>
          </a:p>
        </p:txBody>
      </p:sp>
      <p:sp>
        <p:nvSpPr>
          <p:cNvPr id="3" name="Content Placeholder 2"/>
          <p:cNvSpPr>
            <a:spLocks noGrp="1"/>
          </p:cNvSpPr>
          <p:nvPr>
            <p:ph idx="1"/>
          </p:nvPr>
        </p:nvSpPr>
        <p:spPr/>
        <p:txBody>
          <a:bodyPr/>
          <a:lstStyle/>
          <a:p>
            <a:pPr>
              <a:defRPr sz="1800"/>
            </a:pPr>
            <a:r>
              <a:t>Für einen Holzanbau mit Denkmalbeteiligung empfiehlt sich ein Mindestumfang an Unterlagen: aktuelle Flurkarte mit Flurstück, Lageplan mit Bestandsgebäude und geplanter Erweiterung einschließlich Abständen zu Nachbargrenzen, Bestandspläne mit Angaben zu Wandaufbau, Decke und Dachanschluss sowie eine Skizze des geplanten Anbaus mit Grundriss, Ansichten und Schnitten. Hinzu kommen eine Baubeschreibung mit vorgesehener Nutzung und Holzkonstruktion sowie denkmalbezogene Angaben zur bekannten Denkmaleigenschaft und betroffenen Bauteilen. Erforderliche Nachweise zu Standsicherheit, Brandschutz sowie Schall- und Erschütterungsschutz müssen auf den ge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Unterlagen bereitstehen sollten</a:t>
            </a:r>
          </a:p>
        </p:txBody>
      </p:sp>
      <p:sp>
        <p:nvSpPr>
          <p:cNvPr id="3" name="Content Placeholder 2"/>
          <p:cNvSpPr>
            <a:spLocks noGrp="1"/>
          </p:cNvSpPr>
          <p:nvPr>
            <p:ph idx="1"/>
          </p:nvPr>
        </p:nvSpPr>
        <p:spPr/>
        <p:txBody>
          <a:bodyPr/>
          <a:lstStyle/>
          <a:p>
            <a:pPr>
              <a:defRPr sz="1800"/>
            </a:pPr>
            <a:r>
              <a:t>planten Eingriff in den Bestand abgestimmt sein.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Gestaltung und Konstruktion am Anschluss</a:t>
            </a:r>
          </a:p>
        </p:txBody>
      </p:sp>
      <p:sp>
        <p:nvSpPr>
          <p:cNvPr id="3" name="Content Placeholder 2"/>
          <p:cNvSpPr>
            <a:spLocks noGrp="1"/>
          </p:cNvSpPr>
          <p:nvPr>
            <p:ph idx="1"/>
          </p:nvPr>
        </p:nvSpPr>
        <p:spPr/>
        <p:txBody>
          <a:bodyPr/>
          <a:lstStyle/>
          <a:p>
            <a:pPr>
              <a:defRPr sz="1800"/>
            </a:pPr>
            <a:r>
              <a:t>Bei einem denkmalgeschützten Haus liegt der Hebel für eine tragfähige Lösung oft in der Anschlussfuge. Die Höhenentwicklung des Anbaus muss im Verhältnis zu Traufe und First des Bestands geplant werden, ebenso wie der Materialwechsel zwischen Bestandsfassade und Holzoberfläche. Position und Größe von Öffnungen am Übergang zum Bestand sind relevant, da Eingriffe in bestehende Außenwände die Substanz berühren. Konstruktiv müssen Lastabtragung über die Bestandswand, Luftdichtheit und Dampfdiffusion im Anschlussbereich sowie Schallübertragung zwischen Bestand und Neubau sorgfältig gelöst werden. Profil von Traufe, Ortgang und Sockel prägen das de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Gestaltung und Konstruktion am Anschluss</a:t>
            </a:r>
          </a:p>
        </p:txBody>
      </p:sp>
      <p:sp>
        <p:nvSpPr>
          <p:cNvPr id="3" name="Content Placeholder 2"/>
          <p:cNvSpPr>
            <a:spLocks noGrp="1"/>
          </p:cNvSpPr>
          <p:nvPr>
            <p:ph idx="1"/>
          </p:nvPr>
        </p:nvSpPr>
        <p:spPr/>
        <p:txBody>
          <a:bodyPr/>
          <a:lstStyle/>
          <a:p>
            <a:pPr>
              <a:defRPr sz="1800"/>
            </a:pPr>
            <a:r>
              <a:t>nkmalrelevante Erscheinungsbild häufig über die Dachkante und den Sockelanschluss.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Reihenfolge spart Zeit und Kosten</a:t>
            </a:r>
          </a:p>
        </p:txBody>
      </p:sp>
      <p:sp>
        <p:nvSpPr>
          <p:cNvPr id="3" name="Content Placeholder 2"/>
          <p:cNvSpPr>
            <a:spLocks noGrp="1"/>
          </p:cNvSpPr>
          <p:nvPr>
            <p:ph idx="1"/>
          </p:nvPr>
        </p:nvSpPr>
        <p:spPr/>
        <p:txBody>
          <a:bodyPr/>
          <a:lstStyle/>
          <a:p>
            <a:pPr>
              <a:defRPr sz="1800"/>
            </a:pPr>
            <a:r>
              <a:t>Die Reihenfolge der Planungsschritte ist bei Denkmalbeteiligung entscheidend. Zunächst sollten Bestand und Denkmaleigenschaft aufgenommen sowie eigene Unterlagen und Bezirksinformationen zusammengestellt werden. Raumwunsch, Nutzung und ungefähre Größe werden festgehalten, bevor frühzeitig in der unteren Denkmalschutzbehörde und im zuständigen Stadtentwicklungsamt vorgefühlt wird. Mit den gesammelten Unterlagen lässt sich dann die Bauvoranfrage stellen und offene Punkte dokumentieren. Erst wenn die Vorabstimmung eine belastbare Grundlage liefert, wird die bauvorlagenberechtigte Planung erstellt und der Antrag vollständig eingereicht. Eine Eing</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Reihenfolge spart Zeit und Kosten</a:t>
            </a:r>
          </a:p>
        </p:txBody>
      </p:sp>
      <p:sp>
        <p:nvSpPr>
          <p:cNvPr id="3" name="Content Placeholder 2"/>
          <p:cNvSpPr>
            <a:spLocks noGrp="1"/>
          </p:cNvSpPr>
          <p:nvPr>
            <p:ph idx="1"/>
          </p:nvPr>
        </p:nvSpPr>
        <p:spPr/>
        <p:txBody>
          <a:bodyPr/>
          <a:lstStyle/>
          <a:p>
            <a:pPr>
              <a:defRPr sz="1800"/>
            </a:pPr>
            <a:r>
              <a:t>angsbestätigung oder ein positiver Vorbescheid ist keine Baufreigabe – vor Baubeginn müssen alle Voraussetzungen erfüllt sein.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Denkmalschutz beim Holzanbau in Berlin: Was Eigentümer vor der Planung klären sollten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