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innenausbauhamburg/oel-wachs-lack-holzflaechen-innenraum-vergleich/" TargetMode="External"/><Relationship Id="rId3" Type="http://schemas.openxmlformats.org/officeDocument/2006/relationships/hyperlink" Target="https://holzdach.bitbucket.io/holzinnenausbauhamburg/dateien/minimax-513094fe43e32567b86a954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Öl, Wachs oder Lack: Welche Holzoberfläche passt zu Wand, Decke und Einbau? · Erklärende Präsentation</a:t>
            </a:r>
          </a:p>
        </p:txBody>
      </p:sp>
      <p:sp>
        <p:nvSpPr>
          <p:cNvPr id="3" name="Content Placeholder 2"/>
          <p:cNvSpPr>
            <a:spLocks noGrp="1"/>
          </p:cNvSpPr>
          <p:nvPr>
            <p:ph idx="1"/>
          </p:nvPr>
        </p:nvSpPr>
        <p:spPr/>
        <p:txBody>
          <a:bodyPr/>
          <a:lstStyle/>
          <a:p>
            <a:r>
              <a:t>Überblick: Bei Regenwasser, Carport und Terrassenüberdachung in Essen geht es um mehr als um die Form der überdachten Fläche. Regen, Anschlussstellen und die Oberflächen der Bauteile müssen zusammengedacht werden. Zugleich stellt eine Holzkonstruktion im Außenbereich andere Anforderungen als eine Wand, Decke oder ein Einbauteil im Innenraum. Der ausführliche Vergleich von Öl, Wachs und Lack für Wand, Decke und Einbau hilft dabei, die unterschiedlichen Oberflächenwirkungen voneinander abzugrenzen und passende Systeme für einzelne Bauteile zu bewerten.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Verbindung zwischen Regenwasser und Überdachung</a:t>
            </a:r>
          </a:p>
        </p:txBody>
      </p:sp>
      <p:sp>
        <p:nvSpPr>
          <p:cNvPr id="3" name="Content Placeholder 2"/>
          <p:cNvSpPr>
            <a:spLocks noGrp="1"/>
          </p:cNvSpPr>
          <p:nvPr>
            <p:ph idx="1"/>
          </p:nvPr>
        </p:nvSpPr>
        <p:spPr/>
        <p:txBody>
          <a:bodyPr/>
          <a:lstStyle/>
          <a:p>
            <a:pPr>
              <a:defRPr sz="1800"/>
            </a:pPr>
            <a:r>
              <a:t>Die Quellseite Regenwasser, Carport und Terrassenüberdachung in Essen greift einen räumlichen Zusammenhang auf: Eine Überdachung schafft einen geschützten Bereich, während umgebende Flächen, Zufahrten und Anschlüsse weiterhin mit Regenwasser in Berührung kommen. Für die Planung sollte deshalb früh geklärt werden, wo Wasser anfallen, wie es abgeführt werden und welche Bauteile an Übergängen oder unteren Rändern besonders beansprucht werden. Carport und Terrassenüberdachung dürfen dabei nicht getrennt betrachtet werden. Gemeinsam genutzte Flächen, aneinander anschließende Dächer und unterschiedlich beanspruchte Unterkonstruktionen verlangen 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Verbindung zwischen Regenwasser und Überdachung</a:t>
            </a:r>
          </a:p>
        </p:txBody>
      </p:sp>
      <p:sp>
        <p:nvSpPr>
          <p:cNvPr id="3" name="Content Placeholder 2"/>
          <p:cNvSpPr>
            <a:spLocks noGrp="1"/>
          </p:cNvSpPr>
          <p:nvPr>
            <p:ph idx="1"/>
          </p:nvPr>
        </p:nvSpPr>
        <p:spPr/>
        <p:txBody>
          <a:bodyPr/>
          <a:lstStyle/>
          <a:p>
            <a:pPr>
              <a:defRPr sz="1800"/>
            </a:pPr>
            <a:r>
              <a:t>e durchgängige Lösung. Die konkrete Ausführung sollte mit dem jeweiligen Fachbetrieb abgestimmt und im Hinblick auf Unterbau, Neigungen, Abläufe und Übergänge geplant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Terrasse als unterschiedliche Nutzbereiche</a:t>
            </a:r>
          </a:p>
        </p:txBody>
      </p:sp>
      <p:sp>
        <p:nvSpPr>
          <p:cNvPr id="3" name="Content Placeholder 2"/>
          <p:cNvSpPr>
            <a:spLocks noGrp="1"/>
          </p:cNvSpPr>
          <p:nvPr>
            <p:ph idx="1"/>
          </p:nvPr>
        </p:nvSpPr>
        <p:spPr/>
        <p:txBody>
          <a:bodyPr/>
          <a:lstStyle/>
          <a:p>
            <a:pPr>
              <a:defRPr sz="1800"/>
            </a:pPr>
            <a:r>
              <a:t>Ein Carport dient vor allem dem Schutz von Fahrzeugen, während eine Terrassenüberdachung einen Aufenthaltsbereich gegen Sonne und Regen abgrenzt. Daraus folgen unterschiedliche Anforderungen an die Gestaltung, jedoch nicht automatisch unterschiedliche Materialien. Entscheidend sind die tatsächliche Nutzung, die Beanspruchung der Oberflächen und die Gestaltung der Übergänge zwischen überdachter und freier Fläche. Wo Personen, Fahrzeuge oder Gegenstände die Fläche regelmäßig berühren, ist eine besonders pflegeleichte und widerstandsfähige Oberfläche sinnvoll. An wenig berührten Flächen kann die natürliche Holzoptik stärker im Vordergrund stehen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Terrasse als unterschiedliche Nutzbereiche</a:t>
            </a:r>
          </a:p>
        </p:txBody>
      </p:sp>
      <p:sp>
        <p:nvSpPr>
          <p:cNvPr id="3" name="Content Placeholder 2"/>
          <p:cNvSpPr>
            <a:spLocks noGrp="1"/>
          </p:cNvSpPr>
          <p:nvPr>
            <p:ph idx="1"/>
          </p:nvPr>
        </p:nvSpPr>
        <p:spPr/>
        <p:txBody>
          <a:bodyPr/>
          <a:lstStyle/>
          <a:p>
            <a:pPr>
              <a:defRPr sz="1800"/>
            </a:pPr>
            <a:r>
              <a:t>. Vor der Auswahl sollte daher jede Fläche nach ihrer Beanspruchung eingestuft und nicht pauschal für das gesamte Projekt eine einzige Behandlung festgelegt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Holzoberflächen passend zum Bauteil wählen</a:t>
            </a:r>
          </a:p>
        </p:txBody>
      </p:sp>
      <p:sp>
        <p:nvSpPr>
          <p:cNvPr id="3" name="Content Placeholder 2"/>
          <p:cNvSpPr>
            <a:spLocks noGrp="1"/>
          </p:cNvSpPr>
          <p:nvPr>
            <p:ph idx="1"/>
          </p:nvPr>
        </p:nvSpPr>
        <p:spPr/>
        <p:txBody>
          <a:bodyPr/>
          <a:lstStyle/>
          <a:p>
            <a:pPr>
              <a:defRPr sz="1800"/>
            </a:pPr>
            <a:r>
              <a:t>Der Ratgeber zu Öl, Wachs und Lack unterscheidet die Systeme nach ihrer Schichtwirkung. Öl dringt in das Holz ein und bildet keinen geschlossenen Film. Wachs bleibt als dünne Schicht auf der Oberfläche. Lack erzeugt eine geschlossene Schicht, die das Holz stärker überdeckt. Für die Außenanwendung eines Carports oder einer Terrassenüberdachung müssen diese grundsätzlichen Unterschiede mit dem verwendeten Holz, der Witterungsbeanspruchung, der Bauweise und den Pflegemöglichkeiten abgeglichen werden. Die Bezeichnungen allein reichen nicht aus. Entscheidend sind die Angaben des Herstellers zum konkreten Einsatzbereich sowie die vorgeschriebene Un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Holzoberflächen passend zum Bauteil wählen</a:t>
            </a:r>
          </a:p>
        </p:txBody>
      </p:sp>
      <p:sp>
        <p:nvSpPr>
          <p:cNvPr id="3" name="Content Placeholder 2"/>
          <p:cNvSpPr>
            <a:spLocks noGrp="1"/>
          </p:cNvSpPr>
          <p:nvPr>
            <p:ph idx="1"/>
          </p:nvPr>
        </p:nvSpPr>
        <p:spPr/>
        <p:txBody>
          <a:bodyPr/>
          <a:lstStyle/>
          <a:p>
            <a:pPr>
              <a:defRPr sz="1800"/>
            </a:pPr>
            <a:r>
              <a:t>tergrundvorbereitung und Pflege.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Reparierbarkeit und Pflege gemeinsam bewerten</a:t>
            </a:r>
          </a:p>
        </p:txBody>
      </p:sp>
      <p:sp>
        <p:nvSpPr>
          <p:cNvPr id="3" name="Content Placeholder 2"/>
          <p:cNvSpPr>
            <a:spLocks noGrp="1"/>
          </p:cNvSpPr>
          <p:nvPr>
            <p:ph idx="1"/>
          </p:nvPr>
        </p:nvSpPr>
        <p:spPr/>
        <p:txBody>
          <a:bodyPr/>
          <a:lstStyle/>
          <a:p>
            <a:pPr>
              <a:defRPr sz="1800"/>
            </a:pPr>
            <a:r>
              <a:t>Öl und Wachs lassen sich grundsätzlich punktuell erneuern, sofern das vorhandene System mit dem ergänzenden Produkt verträglich ist. Eine geschlossene Lackschicht ist dagegen nur begrenzt reparierbar. Fällt eine nachbearbeitete Stelle sichtbar ab, kann die gesamte betroffene Bauteilfläche neu beschichtet werden müssen. Bei großen Carport- oder Terrassenflächen ist deshalb nicht allein die Widerstandsfähigkeit eines Systems entscheidend. Auch die Größe zusammenhängender Flächen, die Zahl sichtbarer Anschlussstellen und die praktische Möglichkeit einer punktellen Instandhaltung gehören zur Auswahl. Bei Lack muss die eingeschränkte Reparierbarke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Reparierbarkeit und Pflege gemeinsam bewerten</a:t>
            </a:r>
          </a:p>
        </p:txBody>
      </p:sp>
      <p:sp>
        <p:nvSpPr>
          <p:cNvPr id="3" name="Content Placeholder 2"/>
          <p:cNvSpPr>
            <a:spLocks noGrp="1"/>
          </p:cNvSpPr>
          <p:nvPr>
            <p:ph idx="1"/>
          </p:nvPr>
        </p:nvSpPr>
        <p:spPr/>
        <p:txBody>
          <a:bodyPr/>
          <a:lstStyle/>
          <a:p>
            <a:pPr>
              <a:defRPr sz="1800"/>
            </a:pPr>
            <a:r>
              <a:t>it bewusst akzeptiert werden. Bei Öl und Wachs ist regelmäßige Pflege erforderlich, damit Schutz und Oberflächenwirkung erhalten bleiben.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Materialwahl zum belastbaren Detail</a:t>
            </a:r>
          </a:p>
        </p:txBody>
      </p:sp>
      <p:sp>
        <p:nvSpPr>
          <p:cNvPr id="3" name="Content Placeholder 2"/>
          <p:cNvSpPr>
            <a:spLocks noGrp="1"/>
          </p:cNvSpPr>
          <p:nvPr>
            <p:ph idx="1"/>
          </p:nvPr>
        </p:nvSpPr>
        <p:spPr/>
        <p:txBody>
          <a:bodyPr/>
          <a:lstStyle/>
          <a:p>
            <a:pPr>
              <a:defRPr sz="1800"/>
            </a:pPr>
            <a:r>
              <a:t>Eine gute Oberflächenentscheidung beginnt mit einer Bestandsaufnahme: Welche Flächen werden berührt, wo sammelt sich Feuchtigkeit, welche Kanten und Verbindungen sind sichtbar und welche Teile lassen sich später einzeln bearbeiten? Anschließend sollten Muster an einer repräsentativen Fläche unter den tatsächlichen Licht- und Witterungsverhältnissen beurteilt werden. Hilfreich ist außerdem eine Planung der Pflegewege, weil regelmäßige Arbeit an schwer zugänglichen Flächen schnell zur Belastung wird. Die Quellen liefern keinen Ersatz für eine objektbezogene Detailplanung oder die Prüfung örtlicher Anforderungen. Sie bieten aber einen belastbare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Materialwahl zum belastbaren Detail</a:t>
            </a:r>
          </a:p>
        </p:txBody>
      </p:sp>
      <p:sp>
        <p:nvSpPr>
          <p:cNvPr id="3" name="Content Placeholder 2"/>
          <p:cNvSpPr>
            <a:spLocks noGrp="1"/>
          </p:cNvSpPr>
          <p:nvPr>
            <p:ph idx="1"/>
          </p:nvPr>
        </p:nvSpPr>
        <p:spPr/>
        <p:txBody>
          <a:bodyPr/>
          <a:lstStyle/>
          <a:p>
            <a:pPr>
              <a:defRPr sz="1800"/>
            </a:pPr>
            <a:r>
              <a:t>n Rahmen: Nutzung und Feuchtebelastung klären, Oberflächen pro Bauteil auswählen, Reparierbarkeit einbeziehen und Herstellerangaben zum konkreten Produkt heranziehen.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Öl, Wachs oder Lack: Welche Holzoberfläche passt zu Wand, Decke und Einbau?</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