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muenchen/holz-in-bad-und-kueche-feuchte-aufbau/" TargetMode="External"/><Relationship Id="rId3" Type="http://schemas.openxmlformats.org/officeDocument/2006/relationships/hyperlink" Target="https://holzdach.bitbucket.io/holzinnenausbaumuenchen/dateien/minimax-ec4d1310eb9301273f7d4f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in Bad und Küche: Welche Aufbauten halten Feuchte, Spritzwasser und Dampf aus? · Erklärende Präsentation</a:t>
            </a:r>
          </a:p>
        </p:txBody>
      </p:sp>
      <p:sp>
        <p:nvSpPr>
          <p:cNvPr id="3" name="Content Placeholder 2"/>
          <p:cNvSpPr>
            <a:spLocks noGrp="1"/>
          </p:cNvSpPr>
          <p:nvPr>
            <p:ph idx="1"/>
          </p:nvPr>
        </p:nvSpPr>
        <p:spPr/>
        <p:txBody>
          <a:bodyPr/>
          <a:lstStyle/>
          <a:p>
            <a:r>
              <a:t>Überblick: Holzflächen in Bad und Küche werden nicht allein nach Holzart ausgewählt. Entscheidend ist der vollständige Aufbau aus Träger, Deckschicht, Kante, Anschluss und Oberfläche. Der folgende Leitfaden zeigt, wie Spritzwasserzone, Feuchteraum und trockener Wohnraum unterschieden und welche Angaben vor der Planung geklärt werden sollten. Die Grundlagen des feuchtigkeitsgerechten Holzaufbaus im Überblick bietet der weiterführende Ratgeber zu [Holz in Bad und Küche](https://holzdach.bitbucket.io/holzinnenausbaumuenchen/holz-in-bad-und-kueche-feuchte-aufbau/).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Feuchtezonen unterscheiden</a:t>
            </a:r>
          </a:p>
        </p:txBody>
      </p:sp>
      <p:sp>
        <p:nvSpPr>
          <p:cNvPr id="3" name="Content Placeholder 2"/>
          <p:cNvSpPr>
            <a:spLocks noGrp="1"/>
          </p:cNvSpPr>
          <p:nvPr>
            <p:ph idx="1"/>
          </p:nvPr>
        </p:nvSpPr>
        <p:spPr/>
        <p:txBody>
          <a:bodyPr/>
          <a:lstStyle/>
          <a:p>
            <a:pPr>
              <a:defRPr sz="1800"/>
            </a:pPr>
            <a:r>
              <a:t>Vor der Materialwahl braucht die Fläche eine klare Einordnung. Direkt an Dusche, Badewanne, Waschtisch oder Spüle liegt der Spritzwasserbereich; betroffen sind auch die unteren Wandbereiche um diese Punkte. Im gesamten Bad und in der Küche treten Wasserdampf, Kondenswasser und Reinigungsfeuchte auf. Angrenzende Flur-, Schlaf- oder Wohnbereiche gelten dagegen als trockener Wohnraum. Diese Abgrenzung entscheidet über konstruktiven Schutz, Aufbau, Kanten und Oberflächensystem. Sie verhindert außerdem, dass eine Fläche mit erhöhter Raumfeuchte automatisch wie eine ständig nasser Spritzwasserbereich behandelt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Aufbau getrennt bewerten</a:t>
            </a:r>
          </a:p>
        </p:txBody>
      </p:sp>
      <p:sp>
        <p:nvSpPr>
          <p:cNvPr id="3" name="Content Placeholder 2"/>
          <p:cNvSpPr>
            <a:spLocks noGrp="1"/>
          </p:cNvSpPr>
          <p:nvPr>
            <p:ph idx="1"/>
          </p:nvPr>
        </p:nvSpPr>
        <p:spPr/>
        <p:txBody>
          <a:bodyPr/>
          <a:lstStyle/>
          <a:p>
            <a:pPr>
              <a:defRPr sz="1800"/>
            </a:pPr>
            <a:r>
              <a:t>Die sichtbare Holzart beschreibt Maserung und Farbe, während der Aufbau bestimmt, was die Fläche tatsächlich schützt. Massivholz besteht durchgehend aus Holz und reagiert auf Feuchtewechsel. Bei Furnier trägt eine dünne Echtholzschicht die Optik; da diese meist nur wenige Zehntel Millimeter dick ist, begrenzt sie mögliche Schleif- und Reparaturarbeiten. Sperrholz, MDF und Spanplatte können als Träger dienen, sind allein jedoch keine Freigabe für den Einsatz in feuchten oder nassen Bereichen. Maßgeblich bleiben deshalb die technischen Produktdaten des gewählten Produkts sowie Angaben zu Klebstoffen und Beschichtungen.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Kanten und Anschlüsse im Blick behalten</a:t>
            </a:r>
          </a:p>
        </p:txBody>
      </p:sp>
      <p:sp>
        <p:nvSpPr>
          <p:cNvPr id="3" name="Content Placeholder 2"/>
          <p:cNvSpPr>
            <a:spLocks noGrp="1"/>
          </p:cNvSpPr>
          <p:nvPr>
            <p:ph idx="1"/>
          </p:nvPr>
        </p:nvSpPr>
        <p:spPr/>
        <p:txBody>
          <a:bodyPr/>
          <a:lstStyle/>
          <a:p>
            <a:pPr>
              <a:defRPr sz="1800"/>
            </a:pPr>
            <a:r>
              <a:t>Innenkanten, Ausschnitte für Armaturen und Steckdosen sowie Stoßfugen zwischen Platten gelten als besonders wichtige Schwachstellen. Dort kann Wasser in den Aufbau gelangen. Zu klären ist deshalb, welche Kantenart vorgesehen ist, wie nachträglich geschnittene Kanten behandelt werden und wie Anschlüsse an Dichtecken, Armaturen und Bodenfliesen ausgeführt werden. Auch die Verträglichkeit der verwendeten Reinigungsmittel mit der fertigen Kante gehört zur Planung. Ein aussagekräftiges Muster sollte nicht nur die Plattenansicht zeigen, sondern eine vollständig bearbeitete Ecke und einen realen Schnitt einschließen.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 passend zur Belastung wählen</a:t>
            </a:r>
          </a:p>
        </p:txBody>
      </p:sp>
      <p:sp>
        <p:nvSpPr>
          <p:cNvPr id="3" name="Content Placeholder 2"/>
          <p:cNvSpPr>
            <a:spLocks noGrp="1"/>
          </p:cNvSpPr>
          <p:nvPr>
            <p:ph idx="1"/>
          </p:nvPr>
        </p:nvSpPr>
        <p:spPr/>
        <p:txBody>
          <a:bodyPr/>
          <a:lstStyle/>
          <a:p>
            <a:pPr>
              <a:defRPr sz="1800"/>
            </a:pPr>
            <a:r>
              <a:t>Öl und Lack schützen Holz nicht grundsätzlich vor Feuchte und Reinigung. Beide Systeme unterscheiden sich jedoch in Pflege, Renovierung und möglicher Reparatur. Vor der Auswahl sollten Belastung, Reinigungsmittel, Pflegeintervalle und die erwartete Farbveränderung geklärt werden. Wichtig ist außerdem, ob eine beschädigte Stelle partiell nachbearbeitet werden kann, ohne die gesamte Fläche zu erneuern. Pigmentierte und farblose Systeme können Eichenholz unterschiedlich wirken lassen. Deshalb empfiehlt sich ein Muster mit der vorgesehenen Holzart und Oberfläche am späteren Einbauort, statt Entscheidungen allein anhand eines kleinen Standards zu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 passend zur Belastung wählen</a:t>
            </a:r>
          </a:p>
        </p:txBody>
      </p:sp>
      <p:sp>
        <p:nvSpPr>
          <p:cNvPr id="3" name="Content Placeholder 2"/>
          <p:cNvSpPr>
            <a:spLocks noGrp="1"/>
          </p:cNvSpPr>
          <p:nvPr>
            <p:ph idx="1"/>
          </p:nvPr>
        </p:nvSpPr>
        <p:spPr/>
        <p:txBody>
          <a:bodyPr/>
          <a:lstStyle/>
          <a:p>
            <a:pPr>
              <a:defRPr sz="1800"/>
            </a:pPr>
            <a:r>
              <a:t>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Bewegungen und Eignung gemeinsam prüfen</a:t>
            </a:r>
          </a:p>
        </p:txBody>
      </p:sp>
      <p:sp>
        <p:nvSpPr>
          <p:cNvPr id="3" name="Content Placeholder 2"/>
          <p:cNvSpPr>
            <a:spLocks noGrp="1"/>
          </p:cNvSpPr>
          <p:nvPr>
            <p:ph idx="1"/>
          </p:nvPr>
        </p:nvSpPr>
        <p:spPr/>
        <p:txBody>
          <a:bodyPr/>
          <a:lstStyle/>
          <a:p>
            <a:pPr>
              <a:defRPr sz="1800"/>
            </a:pPr>
            <a:r>
              <a:t>Massivholz quellt und schwindet bei wechselnder Feuchte. In Bad und Küche können Duschen, Kochen und Lüften kurz nacheinander folgen. Anschlüsse und Bewegungsfugen müssen diese Veränderungen aufnehmen, damit sich Fronten nicht verziehen oder Fugen öffnen. Vor dem Einbau sollten außerdem bestehende Feuchteprobleme geklärt werden. Eine belastbare Eignung ergibt sich aus der Herstellerfreigabe für den konkreten Einsatzort, den technischen Angaben zum Aufbau, dem konstruktiven Spritzwasserschutz sowie einem praktikablen Pflege- und Reparatursystem. Ergänzende Einordnungen zu Holzarten und Werkstoffen bietet die [Übersicht der Hauptseite](https://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Bewegungen und Eignung gemeinsam prüfen</a:t>
            </a:r>
          </a:p>
        </p:txBody>
      </p:sp>
      <p:sp>
        <p:nvSpPr>
          <p:cNvPr id="3" name="Content Placeholder 2"/>
          <p:cNvSpPr>
            <a:spLocks noGrp="1"/>
          </p:cNvSpPr>
          <p:nvPr>
            <p:ph idx="1"/>
          </p:nvPr>
        </p:nvSpPr>
        <p:spPr/>
        <p:txBody>
          <a:bodyPr/>
          <a:lstStyle/>
          <a:p>
            <a:pPr>
              <a:defRPr sz="1800"/>
            </a:pPr>
            <a:r>
              <a:t>holzinnenausbaumuenchen.de/).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 in Bad und Küche: Welche Aufbauten halten Feuchte, Spritzwasser und Dampf aus?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