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meister-nrw/sommerlicher-waermeschutz-holzbau/" TargetMode="External"/><Relationship Id="rId3" Type="http://schemas.openxmlformats.org/officeDocument/2006/relationships/hyperlink" Target="https://holzdach.bitbucket.io/holzmeister-nrw/dateien/minimax-ac63e5323a8719aa7eebeee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Sommerlicher Wärmeschutz im Holzbau: Das Dach vor Überhitzung schützen · Erklärende Präsentation</a:t>
            </a:r>
          </a:p>
        </p:txBody>
      </p:sp>
      <p:sp>
        <p:nvSpPr>
          <p:cNvPr id="3" name="Content Placeholder 2"/>
          <p:cNvSpPr>
            <a:spLocks noGrp="1"/>
          </p:cNvSpPr>
          <p:nvPr>
            <p:ph idx="1"/>
          </p:nvPr>
        </p:nvSpPr>
        <p:spPr/>
        <p:txBody>
          <a:bodyPr/>
          <a:lstStyle/>
          <a:p>
            <a:r>
              <a:t>Überblick: Fenster und Verglasung spielen im Holzbau eine entscheidende Rolle für den Wärmeschutz. Während das Dach und die Wände sorgfältig geplant werden, geraten die Öffnungen in der Fassade häufig in den Hintergrund. Dabei tragen Fenster maßgeblich zu Überhitzung im Sommer und zu Wärmeverlusten im Winter bei. Die richtige Wahl von Rahmen, Glas und Einbauweise beeinflusst den Wohnkomfort dauerhaft. Dieser Ratgeber zeigt, worauf Bauherren und Planer bei der Fensterauswahl im Holzbau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Sonneneinstrahlung gezielt steuern</a:t>
            </a:r>
          </a:p>
        </p:txBody>
      </p:sp>
      <p:sp>
        <p:nvSpPr>
          <p:cNvPr id="3" name="Content Placeholder 2"/>
          <p:cNvSpPr>
            <a:spLocks noGrp="1"/>
          </p:cNvSpPr>
          <p:nvPr>
            <p:ph idx="1"/>
          </p:nvPr>
        </p:nvSpPr>
        <p:spPr/>
        <p:txBody>
          <a:bodyPr/>
          <a:lstStyle/>
          <a:p>
            <a:pPr>
              <a:defRPr sz="1800"/>
            </a:pPr>
            <a:r>
              <a:t>Fensterflächen sind die größte Schwachstelle beim sommerlichen Wärmeschutz. Besonders großflächige Verglasungen nach Süden und Westen lassen im Hochsommer viel Solarenergie ins Gebäudeinnere gelangen. Die Orientierung der Fensterflächen bestimmt den Wärmeeintrag wesentlich. Südorientierte Fenster erhalten die meiste direkte Sonneneinstrahlung und benötigen daher wirksamen äußeren Schutz durch Dachüberstände, Außenjalousien oder fest installierte Lamellenelemente. Ost- und westseitige Fenster sind morgens und abends betroffen, wenn die Sonne tief steht und schwer abzuschirmen ist. Nordfenster erzeugen kaum Solargewinne, sind aber wichtig für 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Sonneneinstrahlung gezielt steuern</a:t>
            </a:r>
          </a:p>
        </p:txBody>
      </p:sp>
      <p:sp>
        <p:nvSpPr>
          <p:cNvPr id="3" name="Content Placeholder 2"/>
          <p:cNvSpPr>
            <a:spLocks noGrp="1"/>
          </p:cNvSpPr>
          <p:nvPr>
            <p:ph idx="1"/>
          </p:nvPr>
        </p:nvSpPr>
        <p:spPr/>
        <p:txBody>
          <a:bodyPr/>
          <a:lstStyle/>
          <a:p>
            <a:pPr>
              <a:defRPr sz="1800"/>
            </a:pPr>
            <a:r>
              <a:t>leichmäßiges Tageslicht. Die Größe der Fensterflächen sollte daher bewusst an die Himmelsrichtung angepasst werden. Festverglaste Flächen ohne Öffnungsmöglichkeit erhöhen das Überhitzungsrisiko erheblich.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Wärmeschutzverglasung richtig auswählen</a:t>
            </a:r>
          </a:p>
        </p:txBody>
      </p:sp>
      <p:sp>
        <p:nvSpPr>
          <p:cNvPr id="3" name="Content Placeholder 2"/>
          <p:cNvSpPr>
            <a:spLocks noGrp="1"/>
          </p:cNvSpPr>
          <p:nvPr>
            <p:ph idx="1"/>
          </p:nvPr>
        </p:nvSpPr>
        <p:spPr/>
        <p:txBody>
          <a:bodyPr/>
          <a:lstStyle/>
          <a:p>
            <a:pPr>
              <a:defRPr sz="1800"/>
            </a:pPr>
            <a:r>
              <a:t>Dreifachverglasung ist im Neubau Standard und bietet gegenüber Zweifachglas deutlich bessere Dämmwerte. Der Ug-Wert beschreibt die Wärmeverluste durch das Glas selbst. Für Niedrigenergiehäuser und Passivhäuser sind Werte unter 0,7 W/(m²K) üblich. Der g-Wert gibt an, welcher Anteil der Sonnenstrahlung durch das Glas in den Raum gelangt. Ein niedriger g-Wert reduziert den solaren Wärmeintrag, mindert aber auch die Tageslichtausbeute. Sonnenschutzglas mit selektiven Beschichtungen bietet einen Kompromiss: Es lässt sichtbares Licht durch, reflektiert aber einen großen Teil der Infrarotstrahlung. Bei der Wahl zwischen Wärmeschutz und Solarertrag 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Wärmeschutzverglasung richtig auswählen</a:t>
            </a:r>
          </a:p>
        </p:txBody>
      </p:sp>
      <p:sp>
        <p:nvSpPr>
          <p:cNvPr id="3" name="Content Placeholder 2"/>
          <p:cNvSpPr>
            <a:spLocks noGrp="1"/>
          </p:cNvSpPr>
          <p:nvPr>
            <p:ph idx="1"/>
          </p:nvPr>
        </p:nvSpPr>
        <p:spPr/>
        <p:txBody>
          <a:bodyPr/>
          <a:lstStyle/>
          <a:p>
            <a:pPr>
              <a:defRPr sz="1800"/>
            </a:pPr>
            <a:r>
              <a:t>ilft eine energetische Simulation, die den Standort und die Nutzung berücksichtigt.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Rahmenmaterial und Wärmebrücken</a:t>
            </a:r>
          </a:p>
        </p:txBody>
      </p:sp>
      <p:sp>
        <p:nvSpPr>
          <p:cNvPr id="3" name="Content Placeholder 2"/>
          <p:cNvSpPr>
            <a:spLocks noGrp="1"/>
          </p:cNvSpPr>
          <p:nvPr>
            <p:ph idx="1"/>
          </p:nvPr>
        </p:nvSpPr>
        <p:spPr/>
        <p:txBody>
          <a:bodyPr/>
          <a:lstStyle/>
          <a:p>
            <a:pPr>
              <a:defRPr sz="1800"/>
            </a:pPr>
            <a:r>
              <a:t>Der Fensterrahmen beeinflusst den Gesamtwärmeschutz erheblich. Holzrahmen bieten natürliche Dämmeigenschaften und passen optisch zum Holzbau. Kunststoff- und Aluminiumrahmen haben höhere Wärmeleitfähigkeiten, sofern sie nicht mit thermischen Trennungen versehen sind. Der Einbauwinkel und die Anschlusssituation am Mauerwerk entscheiden über Wärmebrücken. Einbaufehler an der Fenstermontage sind häufige Ursachen für erhöhte Transmissionswärmeverluste und Tauwasserbildung. Hohlräume im Anschlussbereich müssen sorgfältig abgedichtet werden, um Luftundichtigkeiten zu vermeiden. Gedämmte Anschlussfugen und eine funktionstüchtige Dampfsperre schützen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Rahmenmaterial und Wärmebrücken</a:t>
            </a:r>
          </a:p>
        </p:txBody>
      </p:sp>
      <p:sp>
        <p:nvSpPr>
          <p:cNvPr id="3" name="Content Placeholder 2"/>
          <p:cNvSpPr>
            <a:spLocks noGrp="1"/>
          </p:cNvSpPr>
          <p:nvPr>
            <p:ph idx="1"/>
          </p:nvPr>
        </p:nvSpPr>
        <p:spPr/>
        <p:txBody>
          <a:bodyPr/>
          <a:lstStyle/>
          <a:p>
            <a:pPr>
              <a:defRPr sz="1800"/>
            </a:pPr>
            <a:r>
              <a:t> die Konstruktion langfristig vor Feuchtigkeitsschäden.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Nachtlüftung ergänzen</a:t>
            </a:r>
          </a:p>
        </p:txBody>
      </p:sp>
      <p:sp>
        <p:nvSpPr>
          <p:cNvPr id="3" name="Content Placeholder 2"/>
          <p:cNvSpPr>
            <a:spLocks noGrp="1"/>
          </p:cNvSpPr>
          <p:nvPr>
            <p:ph idx="1"/>
          </p:nvPr>
        </p:nvSpPr>
        <p:spPr/>
        <p:txBody>
          <a:bodyPr/>
          <a:lstStyle/>
          <a:p>
            <a:pPr>
              <a:defRPr sz="1800"/>
            </a:pPr>
            <a:r>
              <a:t>Auch die beste Verglasung kann einen sommerlichen Wärmeüberschuss nicht vollständig verhindern. Gezielte Lüftungsstrategien unterstützen den Schutz vor Überhitzung wirkungsvoll. Querlüftung über gegenüberliegende Fenster erzeugt einen schnellen Luftwechsel und transportiert aufgeheizte Raumluft ab. Öffenbare Dachflächenfenster nutzen den thermischen Auftrieb, um warme Luft nach oben abzuziehen. Nächtliches Stoßlüften nutzt die kühleren Außentemperaturen, um die im Gebäude gespeicherte Tageswärme abzugeben. Diese Maßnahmen erfordern planbare Öffnungszeiten und funktionieren besonders gut, wenn die Speichermasse der Innenbauteile die abgekühlte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Nachtlüftung ergänzen</a:t>
            </a:r>
          </a:p>
        </p:txBody>
      </p:sp>
      <p:sp>
        <p:nvSpPr>
          <p:cNvPr id="3" name="Content Placeholder 2"/>
          <p:cNvSpPr>
            <a:spLocks noGrp="1"/>
          </p:cNvSpPr>
          <p:nvPr>
            <p:ph idx="1"/>
          </p:nvPr>
        </p:nvSpPr>
        <p:spPr/>
        <p:txBody>
          <a:bodyPr/>
          <a:lstStyle/>
          <a:p>
            <a:pPr>
              <a:defRPr sz="1800"/>
            </a:pPr>
            <a:r>
              <a:t> Nachtlufttagsüber wieder freigibt. Eine kontrollierte Wohnraumlüftung mit Wärmerückgewinnung kann die Lüftungsverluste minimieren, ersetzt aber keine wirksamen Sonnenschutzmaßnahmen.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Sommerlicher Wärmeschutz im Holzbau: Das Dach vor Überhitzung schützen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