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terrassenbauberlin/wpc-oder-holzdielen-vergleich/" TargetMode="External"/><Relationship Id="rId3" Type="http://schemas.openxmlformats.org/officeDocument/2006/relationships/hyperlink" Target="https://holzdach.bitbucket.io/holzterrassenbauberlin/dateien/minimax-7c1a1d98778fb6937e1bba04/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WPC oder Holzdielen: Werkstoffe für die Terrasse vergleichen · Erklärende Präsentation</a:t>
            </a:r>
          </a:p>
        </p:txBody>
      </p:sp>
      <p:sp>
        <p:nvSpPr>
          <p:cNvPr id="3" name="Content Placeholder 2"/>
          <p:cNvSpPr>
            <a:spLocks noGrp="1"/>
          </p:cNvSpPr>
          <p:nvPr>
            <p:ph idx="1"/>
          </p:nvPr>
        </p:nvSpPr>
        <p:spPr/>
        <p:txBody>
          <a:bodyPr/>
          <a:lstStyle/>
          <a:p>
            <a:r>
              <a:t>Überblick: Wer eine Terrasse plant, steht schnell vor der Grundsatzfrage: WPC-Dielen oder Massivholz? Beide Werkstoffe können passen, erfüllen aber unterschiedliche Erwartungen an Feuchtespeicherung, Optik, Befestigung und Pflege. Der Vergleich der beiden Alternativen hilft dabei, nicht nur das gewünschte Erscheinungsbild, sondern auch den Aufbau der Terrasse und den langfristigen Pflegeaufwand zu berücksichtigen. Einen ausführlichen Überblick zu den Unterschieden bietet der Beitrag [WPC oder Holzdielen: Werkstoffe für die Terrasse vergleichen](https://holzdach.bitbucket.io/holzterrassenbauberlin/wpc-oder-holzdielen-vergleich/).</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WPC infrage kommt</a:t>
            </a:r>
          </a:p>
        </p:txBody>
      </p:sp>
      <p:sp>
        <p:nvSpPr>
          <p:cNvPr id="3" name="Content Placeholder 2"/>
          <p:cNvSpPr>
            <a:spLocks noGrp="1"/>
          </p:cNvSpPr>
          <p:nvPr>
            <p:ph idx="1"/>
          </p:nvPr>
        </p:nvSpPr>
        <p:spPr/>
        <p:txBody>
          <a:bodyPr/>
          <a:lstStyle/>
          <a:p>
            <a:pPr>
              <a:defRPr sz="1800"/>
            </a:pPr>
            <a:r>
              <a:t>WPC-Dielen bestehen aus Holzfasern und Kunststoff. Diese Mischung nimmt weniger Feuchtigkeit auf als Massivholz und bleibt weitgehend wartungsfrei: Ölen oder Streichen ist nicht erforderlich, Verschmutzungen lassen sich meist mit Wasser und einer Bürste entfernen. Für stärkere Ablagerungen können herstellerspezifische Reiniger notwendig sein. WPC kann daher interessant sein, wenn ein Belag gewünscht wird, der möglichst unverändert bleiben und nicht splittern soll. Allerdings bietet WPC weder die vollständig natürliche Oberfläche noch die typische Vergrauung und Haptik von echtem Holz. Wer gerade diese Eigenschaften schätzt, sollte die Materia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WPC infrage kommt</a:t>
            </a:r>
          </a:p>
        </p:txBody>
      </p:sp>
      <p:sp>
        <p:nvSpPr>
          <p:cNvPr id="3" name="Content Placeholder 2"/>
          <p:cNvSpPr>
            <a:spLocks noGrp="1"/>
          </p:cNvSpPr>
          <p:nvPr>
            <p:ph idx="1"/>
          </p:nvPr>
        </p:nvSpPr>
        <p:spPr/>
        <p:txBody>
          <a:bodyPr/>
          <a:lstStyle/>
          <a:p>
            <a:pPr>
              <a:defRPr sz="1800"/>
            </a:pPr>
            <a:r>
              <a:t>lwahl nicht allein an einem geringeren Pflegeaufwand festmachen.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Feuchteverhalten und Dimensionsänderungen</a:t>
            </a:r>
          </a:p>
        </p:txBody>
      </p:sp>
      <p:sp>
        <p:nvSpPr>
          <p:cNvPr id="3" name="Content Placeholder 2"/>
          <p:cNvSpPr>
            <a:spLocks noGrp="1"/>
          </p:cNvSpPr>
          <p:nvPr>
            <p:ph idx="1"/>
          </p:nvPr>
        </p:nvSpPr>
        <p:spPr/>
        <p:txBody>
          <a:bodyPr/>
          <a:lstStyle/>
          <a:p>
            <a:pPr>
              <a:defRPr sz="1800"/>
            </a:pPr>
            <a:r>
              <a:t>Sowohl WPC als auch Holz reagieren auf Feuchtigkeit, jedoch in unterschiedlichem Ausmaß. Holz arbeitet stärker: Quellen und Schwinden können die Fugenbreiten und die Form einzelner Dielen verändern. Brettbreite, Schnittlage und Feuchtegehalt beeinflussen dabei, wie deutlich sich das Material bewegt. Rift- und Halbriftbretter sind durch ihren Faserverlauf dimensionsstabiler. WPC nimmt weniger Feuchte auf und quillt oder schwindet deshalb geringer, bleibt aber ebenfalls nicht vollkommen bewegungslos, insbesondere bei Temperaturwechseln. Für die Planung bedeutet das: Die Fugenabstände unterscheiden sich je nach Material. Herstellerangaben zu Deh</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Feuchteverhalten und Dimensionsänderungen</a:t>
            </a:r>
          </a:p>
        </p:txBody>
      </p:sp>
      <p:sp>
        <p:nvSpPr>
          <p:cNvPr id="3" name="Content Placeholder 2"/>
          <p:cNvSpPr>
            <a:spLocks noGrp="1"/>
          </p:cNvSpPr>
          <p:nvPr>
            <p:ph idx="1"/>
          </p:nvPr>
        </p:nvSpPr>
        <p:spPr/>
        <p:txBody>
          <a:bodyPr/>
          <a:lstStyle/>
          <a:p>
            <a:pPr>
              <a:defRPr sz="1800"/>
            </a:pPr>
            <a:r>
              <a:t>nung und Fugenbreite sollten daher berücksichtigt werden, bevor Befestigung und Unterkonstruktion festgelegt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Befestigung und Unterkonstruktion</a:t>
            </a:r>
          </a:p>
        </p:txBody>
      </p:sp>
      <p:sp>
        <p:nvSpPr>
          <p:cNvPr id="3" name="Content Placeholder 2"/>
          <p:cNvSpPr>
            <a:spLocks noGrp="1"/>
          </p:cNvSpPr>
          <p:nvPr>
            <p:ph idx="1"/>
          </p:nvPr>
        </p:nvSpPr>
        <p:spPr/>
        <p:txBody>
          <a:bodyPr/>
          <a:lstStyle/>
          <a:p>
            <a:pPr>
              <a:defRPr sz="1800"/>
            </a:pPr>
            <a:r>
              <a:t>Eine Unterkonstruktion ist bei beiden Materialien unverzichtbar. Sie muss Wasser ableiten und für ausreichende Belüftung sorgen, damit keine stehende Feuchtigkeit die Lebensdauer des Belags verkürzt. WPC-Dielen verlangen außerdem eine exakt waagerechte Fläche. Bei der Befestigung können Schrauben ohne Vorbohren splittern oder ausreißen. Befestigungs-Clips aus dem jeweiligen Herstellersystem schaffen dagegen eine kontrollierte Fugenbreite und unterstützen eine gleichmäßige Lastverteilung. Auch bei Holzdielen wirkt sich die Unterkonstruktion unmittelbar aus. Feuchtigkeitsgehalt, Sortierung und Brettbreite bestimmen das Verhalten des Belags und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Befestigung und Unterkonstruktion</a:t>
            </a:r>
          </a:p>
        </p:txBody>
      </p:sp>
      <p:sp>
        <p:nvSpPr>
          <p:cNvPr id="3" name="Content Placeholder 2"/>
          <p:cNvSpPr>
            <a:spLocks noGrp="1"/>
          </p:cNvSpPr>
          <p:nvPr>
            <p:ph idx="1"/>
          </p:nvPr>
        </p:nvSpPr>
        <p:spPr/>
        <p:txBody>
          <a:bodyPr/>
          <a:lstStyle/>
          <a:p>
            <a:pPr>
              <a:defRPr sz="1800"/>
            </a:pPr>
            <a:r>
              <a:t>müssen deshalb bereits in der Planung berücksichtigt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Oberfläche und langfristige Folgen</a:t>
            </a:r>
          </a:p>
        </p:txBody>
      </p:sp>
      <p:sp>
        <p:nvSpPr>
          <p:cNvPr id="3" name="Content Placeholder 2"/>
          <p:cNvSpPr>
            <a:spLocks noGrp="1"/>
          </p:cNvSpPr>
          <p:nvPr>
            <p:ph idx="1"/>
          </p:nvPr>
        </p:nvSpPr>
        <p:spPr/>
        <p:txBody>
          <a:bodyPr/>
          <a:lstStyle/>
          <a:p>
            <a:pPr>
              <a:defRPr sz="1800"/>
            </a:pPr>
            <a:r>
              <a:t>Der Pflegeaufwand ist ein wesentlicher Unterschied. Unbeschichtete Holzdielen benötigen regelmäßig eine Reinigung mit Wasser und Bürste; eine passende Behandlung mit Öl oder Lasur schützt die Oberfläche und erhält ihr Aussehen. Die konkreten Empfehlungen hängen von Holzart und Beschichtungszustand ab. Bei WPC entfallen Öl und Farbe, dafür lassen sich Kratzer in der Oberfläche kaum ausbessern. Wer Wert auf eine sichtbar natürliche Alterung legt, findet bei WPC eine andere Ausgangslage als bei Holz. Entscheidend ist daher nicht nur, welcher Belag heute gefällt, sondern auch, ob die gewünschte Optik über mehrere Jahre erhalten bleiben soll. Weit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Oberfläche und langfristige Folgen</a:t>
            </a:r>
          </a:p>
        </p:txBody>
      </p:sp>
      <p:sp>
        <p:nvSpPr>
          <p:cNvPr id="3" name="Content Placeholder 2"/>
          <p:cNvSpPr>
            <a:spLocks noGrp="1"/>
          </p:cNvSpPr>
          <p:nvPr>
            <p:ph idx="1"/>
          </p:nvPr>
        </p:nvSpPr>
        <p:spPr/>
        <p:txBody>
          <a:bodyPr/>
          <a:lstStyle/>
          <a:p>
            <a:pPr>
              <a:defRPr sz="1800"/>
            </a:pPr>
            <a:r>
              <a:t>ere Einflüsse zeigt der separate Beitrag zum [Berliner Klima sowie zu Feuchte, Frost und UV-Belastung](https://holzterrassenbauberlin.pages.dev/holzterrasse-berliner-klima-feuchte-frost-uv/).</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passende Entscheidung vorbereiten</a:t>
            </a:r>
          </a:p>
        </p:txBody>
      </p:sp>
      <p:sp>
        <p:nvSpPr>
          <p:cNvPr id="3" name="Content Placeholder 2"/>
          <p:cNvSpPr>
            <a:spLocks noGrp="1"/>
          </p:cNvSpPr>
          <p:nvPr>
            <p:ph idx="1"/>
          </p:nvPr>
        </p:nvSpPr>
        <p:spPr/>
        <p:txBody>
          <a:bodyPr/>
          <a:lstStyle/>
          <a:p>
            <a:pPr>
              <a:defRPr sz="1800"/>
            </a:pPr>
            <a:r>
              <a:t>Für eine Anfrage zum Terrassenprojekt hilft es, das bevorzugte Material und die wichtigsten Randbedingungen klar zu benennen. Zu klären sind beispielsweise: Soll die Oberfläche natürlich altern oder möglichst unverändert bleiben? Wie viel Pflegeaufwand ist dauerhaft akzeptabel? Werden bestimmte Dielenformate oder Kantenausbildungen gewünscht? Welche Fugenbreite und Befestigungsart schreibt der Hersteller vor? WPC und Holz beeinflussen jeweils Aufbau, Kosten und langfristigen Pflegeaufwand unterschiedlich. Die Werkstoffwahl sollte deshalb gemeinsam mit der Planung des Unterbaus erfolgen, statt ausschließlich nach dem gewünschten Erscheinungsbi</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passende Entscheidung vorbereiten</a:t>
            </a:r>
          </a:p>
        </p:txBody>
      </p:sp>
      <p:sp>
        <p:nvSpPr>
          <p:cNvPr id="3" name="Content Placeholder 2"/>
          <p:cNvSpPr>
            <a:spLocks noGrp="1"/>
          </p:cNvSpPr>
          <p:nvPr>
            <p:ph idx="1"/>
          </p:nvPr>
        </p:nvSpPr>
        <p:spPr/>
        <p:txBody>
          <a:bodyPr/>
          <a:lstStyle/>
          <a:p>
            <a:pPr>
              <a:defRPr sz="1800"/>
            </a:pPr>
            <a:r>
              <a:t>ld getroffen zu werden.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WPC oder Holzdielen: Werkstoffe für die Terrasse vergleichen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