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holztreppehamburg/trittschall-holztreppe-mehrfamilienhaus/" TargetMode="External"/><Relationship Id="rId3" Type="http://schemas.openxmlformats.org/officeDocument/2006/relationships/hyperlink" Target="https://holzdach.bitbucket.io/holztreppehamburg/dateien/minimax-2b093c8dddf1d843ebff7b9e/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Trittschall bei Holztreppen im Mehrfamilienhaus realistisch einschätzen · Erklärende Präsentation</a:t>
            </a:r>
          </a:p>
        </p:txBody>
      </p:sp>
      <p:sp>
        <p:nvSpPr>
          <p:cNvPr id="3" name="Content Placeholder 2"/>
          <p:cNvSpPr>
            <a:spLocks noGrp="1"/>
          </p:cNvSpPr>
          <p:nvPr>
            <p:ph idx="1"/>
          </p:nvPr>
        </p:nvSpPr>
        <p:spPr/>
        <p:txBody>
          <a:bodyPr/>
          <a:lstStyle/>
          <a:p>
            <a:r>
              <a:t>Überblick: Eine Holztreppe im Mehrfamilienhaus verbindet nicht nur Geschosse, sondern kann beim Begehen auch Schwingungen in Decke, Wände und darunterliegende Wohnungen übertragen. Für eine realistische Einschätzung zählt deshalb nicht der einzelne Schritt, sondern der gesamte Übertragungsweg von der Trittstufe bis zu den angrenzenden Bauteilen. Der folgende Leitfaden hilft, die wichtigsten Punkte vor der Planung zu ordnen und eine sachliche Abstimmung mit Fachbetrieb und Hausverwaltung vorzubereiten. Link: Trittschall bei Holztreppen im Mehrfamilienhaus realistisch einschätzen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vier relevanten Übertragungswege</a:t>
            </a:r>
          </a:p>
        </p:txBody>
      </p:sp>
      <p:sp>
        <p:nvSpPr>
          <p:cNvPr id="3" name="Content Placeholder 2"/>
          <p:cNvSpPr>
            <a:spLocks noGrp="1"/>
          </p:cNvSpPr>
          <p:nvPr>
            <p:ph idx="1"/>
          </p:nvPr>
        </p:nvSpPr>
        <p:spPr/>
        <p:txBody>
          <a:bodyPr/>
          <a:lstStyle/>
          <a:p>
            <a:pPr>
              <a:defRPr sz="1800"/>
            </a:pPr>
            <a:r>
              <a:t>Beim Trittschall einer Holztreppe lassen sich vier typische Wege unterscheiden. Erstens schwingen Lauf und Stufen beim Auftreten nach. Bei einer offenen Konstruktion ohne Setzstufen kann sich diese Schwingung über die Stufen und ihre Zwischenräume weiter ausbreiten. Zweitens ist das Auflager entscheidend: Eine starre Verschraubung oder ein direktes Aufsetzen auf dem Rohboden kann Vibrationen besonders wirksam in die Gebäudestruktur leiten. Drittens bildet die Treppenöffnung in der Geschossdecke eine direkte Verbindung zwischen den Geschossen. Eine ausreichend bemessene trittschalldämmende Auflagerzone kann hier einen wichtigen Unterschied mac</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vier relevanten Übertragungswege</a:t>
            </a:r>
          </a:p>
        </p:txBody>
      </p:sp>
      <p:sp>
        <p:nvSpPr>
          <p:cNvPr id="3" name="Content Placeholder 2"/>
          <p:cNvSpPr>
            <a:spLocks noGrp="1"/>
          </p:cNvSpPr>
          <p:nvPr>
            <p:ph idx="1"/>
          </p:nvPr>
        </p:nvSpPr>
        <p:spPr/>
        <p:txBody>
          <a:bodyPr/>
          <a:lstStyle/>
          <a:p>
            <a:pPr>
              <a:defRPr sz="1800"/>
            </a:pPr>
            <a:r>
              <a:t>hen. Viertens können Wangen oder Geländerpfosten Schwingungen in angrenzende Wände übertragen. Besonders bei leichten Trennwänden im Bestand kann dadurch die wahrgenommene Lautstärke im Nachbarraum steigen. Die Treppe sollte daher immer als Teil einer akustischen Kette betrachtet werden, nicht nur als einzelnes Bauteil.</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Maßnahmen tatsächlich helfen können</a:t>
            </a:r>
          </a:p>
        </p:txBody>
      </p:sp>
      <p:sp>
        <p:nvSpPr>
          <p:cNvPr id="3" name="Content Placeholder 2"/>
          <p:cNvSpPr>
            <a:spLocks noGrp="1"/>
          </p:cNvSpPr>
          <p:nvPr>
            <p:ph idx="1"/>
          </p:nvPr>
        </p:nvSpPr>
        <p:spPr/>
        <p:txBody>
          <a:bodyPr/>
          <a:lstStyle/>
          <a:p>
            <a:pPr>
              <a:defRPr sz="1800"/>
            </a:pPr>
            <a:r>
              <a:t>Die sinnvolle Maßnahme richtet sich danach, welcher Übertragungsweg im Gebäude überwiegt. Eine elastische Trennlagerung unter dem Auflager kann verhindern, dass die Treppe star mit der Decke verbunden ist. Elastische Zwischenlagen an Wandanschlüssen können die Übertragung in angrenzende Bauteile reduzieren. Geschlossene Stufen mit passendem Aufbau verändern das Schwingungsverhalten der Konstruktion, sind jedoch nicht automatisch eine vollständige Schalllösung. Dämpfende Beläge wie Teppiche schwächen vor allem die direkte Geräuschquelle, verändern aber nicht die Übertragung über Auflager, Decke oder Wände. Deshalb ist eine isolierte Verbesseru</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Maßnahmen tatsächlich helfen können</a:t>
            </a:r>
          </a:p>
        </p:txBody>
      </p:sp>
      <p:sp>
        <p:nvSpPr>
          <p:cNvPr id="3" name="Content Placeholder 2"/>
          <p:cNvSpPr>
            <a:spLocks noGrp="1"/>
          </p:cNvSpPr>
          <p:nvPr>
            <p:ph idx="1"/>
          </p:nvPr>
        </p:nvSpPr>
        <p:spPr/>
        <p:txBody>
          <a:bodyPr/>
          <a:lstStyle/>
          <a:p>
            <a:pPr>
              <a:defRPr sz="1800"/>
            </a:pPr>
            <a:r>
              <a:t>ng an einer Stelle selten ausreichend. Besonders wichtig ist außerdem die Reihenfolge: Eine akustisch trennende Lagerung muss bereits in der Planung festgelegt werden. Spätere Eingriffe am Auflager sind meist aufwendiger und können zusätzliche Abstimmungen erfordern.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Trittschall von anderen Schallproblemen abgrenzen</a:t>
            </a:r>
          </a:p>
        </p:txBody>
      </p:sp>
      <p:sp>
        <p:nvSpPr>
          <p:cNvPr id="3" name="Content Placeholder 2"/>
          <p:cNvSpPr>
            <a:spLocks noGrp="1"/>
          </p:cNvSpPr>
          <p:nvPr>
            <p:ph idx="1"/>
          </p:nvPr>
        </p:nvSpPr>
        <p:spPr/>
        <p:txBody>
          <a:bodyPr/>
          <a:lstStyle/>
          <a:p>
            <a:pPr>
              <a:defRPr sz="1800"/>
            </a:pPr>
            <a:r>
              <a:t>Im Mehrfamilienhaus werden schnell unterschiedliche Bauteile und Übertragungswege zusammengefasst. Schall zwischen zwei Wohnungen über die Geschossdecke ist nicht automatisch ein Treppenproblem. Schall aus dem Treppenhaus in eine Wohnung hängt dagegen von Wand, Tür und Trittschalldämmung der Geschossdecke gemeinsam ab. Schall innerhalb derselben Wohnung, etwa zwischen Flur und Wohnraum, betrifft wiederum andere Bauteile als die Übertragung in einen benachbarten Bereich. Diese Abgrenzung hilft, Probleme konkret zu beschreiben und zu vermeiden, dass pauschal eine bestimmte Konstruktion als Lösung bezeichnet wird. Im Rahmen der Abstimmung sollte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Trittschall von anderen Schallproblemen abgrenzen</a:t>
            </a:r>
          </a:p>
        </p:txBody>
      </p:sp>
      <p:sp>
        <p:nvSpPr>
          <p:cNvPr id="3" name="Content Placeholder 2"/>
          <p:cNvSpPr>
            <a:spLocks noGrp="1"/>
          </p:cNvSpPr>
          <p:nvPr>
            <p:ph idx="1"/>
          </p:nvPr>
        </p:nvSpPr>
        <p:spPr/>
        <p:txBody>
          <a:bodyPr/>
          <a:lstStyle/>
          <a:p>
            <a:pPr>
              <a:defRPr sz="1800"/>
            </a:pPr>
            <a:r>
              <a:t> deshalb festgehalten werden, wo das Geräusch entsteht, über welche Bauteile es weitergeht und welcher Raum besonders betroffen ist. Das schafft eine belastbare Grundlage für die weitere Beratung.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vor der Ausführung geklärt werden sollte</a:t>
            </a:r>
          </a:p>
        </p:txBody>
      </p:sp>
      <p:sp>
        <p:nvSpPr>
          <p:cNvPr id="3" name="Content Placeholder 2"/>
          <p:cNvSpPr>
            <a:spLocks noGrp="1"/>
          </p:cNvSpPr>
          <p:nvPr>
            <p:ph idx="1"/>
          </p:nvPr>
        </p:nvSpPr>
        <p:spPr/>
        <p:txBody>
          <a:bodyPr/>
          <a:lstStyle/>
          <a:p>
            <a:pPr>
              <a:defRPr sz="1800"/>
            </a:pPr>
            <a:r>
              <a:t>Vor Beginn der Arbeiten empfiehlt sich eine schriftliche Abstimmung mit dem Fachbetrieb und, sofern mehrere Parteien betroffen sind, der Hausverwaltung. Zu klären sind der aktuelle Zustand von Decke, Wand und Treppenöffnung, bereits vorhandene Vorbereitungen und die gewünschte Verbesserung im Verhältnis zum baulich Machbaren. Außerdem sollte eindeutig festgelegt werden, welche Leistungen der Treppen-Fachbetrieb übernimmt und welche Arbeiten bauseits oder durch andere Gewerke erfolgen. Wird ein Auflager, eine Wand oder eine Decke verändert, ist die Zuständigkeit besonders wichtig. Auch die baurechtliche Einordnung des Vorhabens in Hamburg soll</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vor der Ausführung geklärt werden sollte</a:t>
            </a:r>
          </a:p>
        </p:txBody>
      </p:sp>
      <p:sp>
        <p:nvSpPr>
          <p:cNvPr id="3" name="Content Placeholder 2"/>
          <p:cNvSpPr>
            <a:spLocks noGrp="1"/>
          </p:cNvSpPr>
          <p:nvPr>
            <p:ph idx="1"/>
          </p:nvPr>
        </p:nvSpPr>
        <p:spPr/>
        <p:txBody>
          <a:bodyPr/>
          <a:lstStyle/>
          <a:p>
            <a:pPr>
              <a:defRPr sz="1800"/>
            </a:pPr>
            <a:r>
              <a:t>te vorab geprüft werden, damit die erforderlichen Anforderungen und Genehmigungen zum konkreten Projekt passen. Wer diese Punkte sortiert, kann Angebote und Ausführung klarer vergleichen und vermeidet, dass akustische Anforderungen erst während der Arbeiten auftauchen.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Eine kurze Checkliste für die Beratung</a:t>
            </a:r>
          </a:p>
        </p:txBody>
      </p:sp>
      <p:sp>
        <p:nvSpPr>
          <p:cNvPr id="3" name="Content Placeholder 2"/>
          <p:cNvSpPr>
            <a:spLocks noGrp="1"/>
          </p:cNvSpPr>
          <p:nvPr>
            <p:ph idx="1"/>
          </p:nvPr>
        </p:nvSpPr>
        <p:spPr/>
        <p:txBody>
          <a:bodyPr/>
          <a:lstStyle/>
          <a:p>
            <a:pPr>
              <a:defRPr sz="1800"/>
            </a:pPr>
            <a:r>
              <a:t>Für das erste Gespräch genügt eine knappe Bestandsaufnahme: Wo befindet sich die Treppe, welche Geschosse verbindet sie, welche Räume liegen darunter oder seitlich, und gibt es bereits Auflager- oder Wandanschlüsse mit elastischen Zwischenlagen? Hinzu kommen die Art der Stufen, offene oder geschlossene Ausführung sowie erkennbare Schwachstellen. Diese Angaben erleichtern die Einschätzung, ohne vorab eine bestimmte Lösung zu versprechen. Als Ergänzung bietet sich der Hinweis an, Regenwasser von Carport und Terrassenüberdachung richtig führen: drei Wege und was in die Anfrage gehört. Er behandelt zwar einen anderen Anwendungsfall, kann jedoch z</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Eine kurze Checkliste für die Beratung</a:t>
            </a:r>
          </a:p>
        </p:txBody>
      </p:sp>
      <p:sp>
        <p:nvSpPr>
          <p:cNvPr id="3" name="Content Placeholder 2"/>
          <p:cNvSpPr>
            <a:spLocks noGrp="1"/>
          </p:cNvSpPr>
          <p:nvPr>
            <p:ph idx="1"/>
          </p:nvPr>
        </p:nvSpPr>
        <p:spPr/>
        <p:txBody>
          <a:bodyPr/>
          <a:lstStyle/>
          <a:p>
            <a:pPr>
              <a:defRPr sz="1800"/>
            </a:pPr>
            <a:r>
              <a:t>eigen, wie wichtig eine frühzeitige, nachvollziehbare Anfrage auch bei einem kleinen Bauvorhaben ist.</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Trittschall bei Holztreppen im Mehrfamilienhaus realistisch einschätzen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