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treppemuenchen/wangen-holm-freitragende-treppen-konstruktionsformen-vergleich/" TargetMode="External"/><Relationship Id="rId3" Type="http://schemas.openxmlformats.org/officeDocument/2006/relationships/hyperlink" Target="https://holzdach.bitbucket.io/holztreppemuenchen/dateien/minimax-6ff896da090c24dcb2e8dee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Wangen-, Holm- und freitragende Holztreppen: Konstruktionsformen im Vergleich · Erklärende Präsentation</a:t>
            </a:r>
          </a:p>
        </p:txBody>
      </p:sp>
      <p:sp>
        <p:nvSpPr>
          <p:cNvPr id="3" name="Content Placeholder 2"/>
          <p:cNvSpPr>
            <a:spLocks noGrp="1"/>
          </p:cNvSpPr>
          <p:nvPr>
            <p:ph idx="1"/>
          </p:nvPr>
        </p:nvSpPr>
        <p:spPr/>
        <p:txBody>
          <a:bodyPr/>
          <a:lstStyle/>
          <a:p>
            <a:r>
              <a:t>Überblick: Wangen-, Holm- oder freitragende Holztreppe: Die passende Konstruktion ergibt sich aus Raum, Wand und Anschluss. Dieser Leitfaden hilft bei der Vorbereitung.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Konstruktionsform von der Raumgeometrie abhängig machen</a:t>
            </a:r>
          </a:p>
        </p:txBody>
      </p:sp>
      <p:sp>
        <p:nvSpPr>
          <p:cNvPr id="3" name="Content Placeholder 2"/>
          <p:cNvSpPr>
            <a:spLocks noGrp="1"/>
          </p:cNvSpPr>
          <p:nvPr>
            <p:ph idx="1"/>
          </p:nvPr>
        </p:nvSpPr>
        <p:spPr/>
        <p:txBody>
          <a:bodyPr/>
          <a:lstStyle/>
          <a:p>
            <a:pPr>
              <a:defRPr sz="1800"/>
            </a:pPr>
            <a:r>
              <a:t>Bei einer Holztreppe ist die Tragkonstruktion keine reine Gestaltungsentscheidung. Sie beeinflusst, wie viel Breite nutzbar bleibt, wo Anschlüsse möglich sind und welcher Bereich unter der Treppe verwendet werden kann. Deshalb sollten Tragkonzept und Raumgeometrie zusammenhängend betrachtet werden. Eine Wangentreppe führt die Stufen zwischen zwei seitlichen Bauteilen. Eine Holmtreppe nutzt einen mittigen oder doppelt seitlichen Holm, während freitragende Stufen einseitig in einer geeigneten Wand verankert werden. Wer die drei Bauformen genauer einordnen möchte, findet im Vergleich der Wangen-, Holm- und freitragenden Holztreppen die jeweilige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Konstruktionsform von der Raumgeometrie abhängig machen</a:t>
            </a:r>
          </a:p>
        </p:txBody>
      </p:sp>
      <p:sp>
        <p:nvSpPr>
          <p:cNvPr id="3" name="Content Placeholder 2"/>
          <p:cNvSpPr>
            <a:spLocks noGrp="1"/>
          </p:cNvSpPr>
          <p:nvPr>
            <p:ph idx="1"/>
          </p:nvPr>
        </p:nvSpPr>
        <p:spPr/>
        <p:txBody>
          <a:bodyPr/>
          <a:lstStyle/>
          <a:p>
            <a:pPr>
              <a:defRPr sz="1800"/>
            </a:pPr>
            <a:r>
              <a:t>n typischen Einbausituationen. Für die Vorbereitung einer konkreten Planung ergänzt der Ratgeber Holztreppe planen die technischen und organisatorischen Schritte.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Wangen-, Holm- und freitragende Stufen unterscheiden</a:t>
            </a:r>
          </a:p>
        </p:txBody>
      </p:sp>
      <p:sp>
        <p:nvSpPr>
          <p:cNvPr id="3" name="Content Placeholder 2"/>
          <p:cNvSpPr>
            <a:spLocks noGrp="1"/>
          </p:cNvSpPr>
          <p:nvPr>
            <p:ph idx="1"/>
          </p:nvPr>
        </p:nvSpPr>
        <p:spPr/>
        <p:txBody>
          <a:bodyPr/>
          <a:lstStyle/>
          <a:p>
            <a:pPr>
              <a:defRPr sz="1800"/>
            </a:pPr>
            <a:r>
              <a:t>Wangentreppen eignen sich besonders dort, wo die Treppe an einer oder beiden Seiten an Wände anschließt. Die geschlossenen Wangen bieten eine direkte Befestigungsfläche für Geländerpfosten und Handlauf. Im Bestand können sie ungenauen Wandverläufen entgegenkommen, verlangen jedoch präzise Anschlüsse an Boden, Decke und Mauerwerk. Bei einer Holmtreppe bleiben die Seiten offener. Je nach Anordnung des Holms sitzt die Stufe mittig oder seitlich auf. Die Holmenden benötigen an Antritt und Austritt stabile Auflagerbereiche. Freitragende Stufen wirken offen und werden einseitig in der Wand verankert. Voraussetzung ist eine Wand, deren Aufbau, Tragf</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Wangen-, Holm- und freitragende Stufen unterscheiden</a:t>
            </a:r>
          </a:p>
        </p:txBody>
      </p:sp>
      <p:sp>
        <p:nvSpPr>
          <p:cNvPr id="3" name="Content Placeholder 2"/>
          <p:cNvSpPr>
            <a:spLocks noGrp="1"/>
          </p:cNvSpPr>
          <p:nvPr>
            <p:ph idx="1"/>
          </p:nvPr>
        </p:nvSpPr>
        <p:spPr/>
        <p:txBody>
          <a:bodyPr/>
          <a:lstStyle/>
          <a:p>
            <a:pPr>
              <a:defRPr sz="1800"/>
            </a:pPr>
            <a:r>
              <a:t>ähigkeit und Verankerungsmöglichkeiten die konstruktive Prüfung berücksichtigt.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Breite, Auflager und Anschlüsse vorab vermessen</a:t>
            </a:r>
          </a:p>
        </p:txBody>
      </p:sp>
      <p:sp>
        <p:nvSpPr>
          <p:cNvPr id="3" name="Content Placeholder 2"/>
          <p:cNvSpPr>
            <a:spLocks noGrp="1"/>
          </p:cNvSpPr>
          <p:nvPr>
            <p:ph idx="1"/>
          </p:nvPr>
        </p:nvSpPr>
        <p:spPr/>
        <p:txBody>
          <a:bodyPr/>
          <a:lstStyle/>
          <a:p>
            <a:pPr>
              <a:defRPr sz="1800"/>
            </a:pPr>
            <a:r>
              <a:t>Für die erste Planung sind nicht nur die sichtbaren Treppenmaße wichtig. Zu dokumentieren sind die vorhandene Öffnung, betroffene Geschosse, Rohbaumaße und die späteren fertigen Maße einschließlich der Bodenaufbauten. Auch der Wandaufbau an der vorgesehenen Anschlussseite gehört in die Unterlagen. Bei einer Wangentreppe verringert die Dicke der Wangen die lichte Breite. Bei einer Holmtreppe hängt die nutzbare Breite von der Holmposition ab. Freitragende Stufen können die Öffnungsbreite weitgehend erhalten, setzen aber einen geprüften Wandanschluss voraus. Antritt und Austritt benötigen jeweils eine passende konstruktive Lösung: angepasster Fu</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Breite, Auflager und Anschlüsse vorab vermessen</a:t>
            </a:r>
          </a:p>
        </p:txBody>
      </p:sp>
      <p:sp>
        <p:nvSpPr>
          <p:cNvPr id="3" name="Content Placeholder 2"/>
          <p:cNvSpPr>
            <a:spLocks noGrp="1"/>
          </p:cNvSpPr>
          <p:nvPr>
            <p:ph idx="1"/>
          </p:nvPr>
        </p:nvSpPr>
        <p:spPr/>
        <p:txBody>
          <a:bodyPr/>
          <a:lstStyle/>
          <a:p>
            <a:pPr>
              <a:defRPr sz="1800"/>
            </a:pPr>
            <a:r>
              <a:t>ßboden bei der Wange, Auflagertasche oder Podest beim Holm sowie eine geeignete Wandverankerung bei freitragenden Stufen.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Geländer, Handlauf und Ausführung miteinander abstimmen</a:t>
            </a:r>
          </a:p>
        </p:txBody>
      </p:sp>
      <p:sp>
        <p:nvSpPr>
          <p:cNvPr id="3" name="Content Placeholder 2"/>
          <p:cNvSpPr>
            <a:spLocks noGrp="1"/>
          </p:cNvSpPr>
          <p:nvPr>
            <p:ph idx="1"/>
          </p:nvPr>
        </p:nvSpPr>
        <p:spPr/>
        <p:txBody>
          <a:bodyPr/>
          <a:lstStyle/>
          <a:p>
            <a:pPr>
              <a:defRPr sz="1800"/>
            </a:pPr>
            <a:r>
              <a:t>Geländer und Handlauf sollten nicht isoliert betrachtet werden. Bei Wangentreppen können sie unmittelbar an der Wange befestigt werden. Bei Holmtreppen richtet sich die mögliche Führung nach der Lage des Holms. Bei freitragenden Stufen werden sie am Wandanschluss oder als eigenständiges Bauteil ausgeführt. Welche Details im Einzelfall erforderlich sind, muss fachlich geklärt werden; die Bayerische Bauordnung und DIN 18065 sind dabei zu berücksichtigen. Auch der gewünschte Holzbild und die Oberflächenbehandlung sollten bereits in die Planung einfließen. So kann das gestalterische Ziel mit den tatsächlich möglichen Befestigungsarten abgeglichen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Geländer, Handlauf und Ausführung miteinander abstimmen</a:t>
            </a:r>
          </a:p>
        </p:txBody>
      </p:sp>
      <p:sp>
        <p:nvSpPr>
          <p:cNvPr id="3" name="Content Placeholder 2"/>
          <p:cNvSpPr>
            <a:spLocks noGrp="1"/>
          </p:cNvSpPr>
          <p:nvPr>
            <p:ph idx="1"/>
          </p:nvPr>
        </p:nvSpPr>
        <p:spPr/>
        <p:txBody>
          <a:bodyPr/>
          <a:lstStyle/>
          <a:p>
            <a:pPr>
              <a:defRPr sz="1800"/>
            </a:pPr>
            <a:r>
              <a:t> werden, bevor Detailentscheidungen zu spät erfolgen.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belastbare Planungsgrundlage erstellen</a:t>
            </a:r>
          </a:p>
        </p:txBody>
      </p:sp>
      <p:sp>
        <p:nvSpPr>
          <p:cNvPr id="3" name="Content Placeholder 2"/>
          <p:cNvSpPr>
            <a:spLocks noGrp="1"/>
          </p:cNvSpPr>
          <p:nvPr>
            <p:ph idx="1"/>
          </p:nvPr>
        </p:nvSpPr>
        <p:spPr/>
        <p:txBody>
          <a:bodyPr/>
          <a:lstStyle/>
          <a:p>
            <a:pPr>
              <a:defRPr sz="1800"/>
            </a:pPr>
            <a:r>
              <a:t>Eine grobe Skizze mit den wichtigsten Maßen sowie ein Foto der Einbausituation können als Grundlage für ein erstes Gespräch dienen. Unsichere oder noch ungeprüfte Maße sollten dabei ausdrücklich als ungefähr gekennzeichnet werden. Besonders hilfreich ist eine Checkliste: Neubau oder Bestand, Geschoss und Öffnung, Bodenaufbauten, Wandaufbau, geplante Geländerführung, gewünschtes Holzbild sowie erkennbare Unregelmäßigkeiten. Mit diesen Angaben lässt sich besser einschätzen, welche Konstruktionsform zu den räumlichen Gegebenen passt. Die abschließende Prüfung von Tragfähigkeit, Befestigung, Maßen und Ausführung bleibt der fachlichen Planung vorb</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belastbare Planungsgrundlage erstellen</a:t>
            </a:r>
          </a:p>
        </p:txBody>
      </p:sp>
      <p:sp>
        <p:nvSpPr>
          <p:cNvPr id="3" name="Content Placeholder 2"/>
          <p:cNvSpPr>
            <a:spLocks noGrp="1"/>
          </p:cNvSpPr>
          <p:nvPr>
            <p:ph idx="1"/>
          </p:nvPr>
        </p:nvSpPr>
        <p:spPr/>
        <p:txBody>
          <a:bodyPr/>
          <a:lstStyle/>
          <a:p>
            <a:pPr>
              <a:defRPr sz="1800"/>
            </a:pPr>
            <a:r>
              <a:t>ehalten. So werden aus einer ersten Idee nachvollziehbare Anforderungen an die spätere Holztreppe.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Wangen-, Holm- und freitragende Holztreppen: Konstruktionsformen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