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verkleidungberlin/holzverkleidung-kueche-arbeitsplatte-spritzwasserschutz/" TargetMode="External"/><Relationship Id="rId3" Type="http://schemas.openxmlformats.org/officeDocument/2006/relationships/hyperlink" Target="https://holzdach.bitbucket.io/holzverkleidungberlin/dateien/minimax-48bcf3ecb5f8655ca348ac2a/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Holzverkleidung über der Küchenarbeitsplatte: Spritzwasserschutz und geeignete Oberflächen · Erklärende Präsentation</a:t>
            </a:r>
          </a:p>
        </p:txBody>
      </p:sp>
      <p:sp>
        <p:nvSpPr>
          <p:cNvPr id="3" name="Content Placeholder 2"/>
          <p:cNvSpPr>
            <a:spLocks noGrp="1"/>
          </p:cNvSpPr>
          <p:nvPr>
            <p:ph idx="1"/>
          </p:nvPr>
        </p:nvSpPr>
        <p:spPr/>
        <p:txBody>
          <a:bodyPr/>
          <a:lstStyle/>
          <a:p>
            <a:r>
              <a:t>Überblick: Holzverkleidung über der Küchenarbeitsplatte verlangt mehr als eine optisch passende Auswahl: Spritzwasser, Fett und wechselnde Temperaturen beanspruchen Material, Kanten und Anschlüsse stärker als in Wohn- oder Schlafräumen. Der folgende Leitfaden zeigt, worauf es bei der Planung ankommt und welche Fragen vor der Bestellung geklärt werden sollten. Die konkreten Anforderungen hängen dabei immer von der gewählten Holzverkleidung und ihrer Oberflächenbehandlung ab. Mehr zum thematischen Einstieg bietet der Ratgeber [Holzverkleidung über der Küchenarbeitsplatte](https://holzdach.bitbucket.io/holzverkleidungberlin/holzverkleidung-kuech</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Küche andere Anforderungen stellt</a:t>
            </a:r>
          </a:p>
        </p:txBody>
      </p:sp>
      <p:sp>
        <p:nvSpPr>
          <p:cNvPr id="3" name="Content Placeholder 2"/>
          <p:cNvSpPr>
            <a:spLocks noGrp="1"/>
          </p:cNvSpPr>
          <p:nvPr>
            <p:ph idx="1"/>
          </p:nvPr>
        </p:nvSpPr>
        <p:spPr/>
        <p:txBody>
          <a:bodyPr/>
          <a:lstStyle/>
          <a:p>
            <a:pPr>
              <a:defRPr sz="1800"/>
            </a:pPr>
            <a:r>
              <a:t>Direkt über oder im Bereich einer Arbeitsplatte ist eine Holzverkleidung wiederholt Feuchtigkeit, Spritzwasser und Fett ausgesetzt. Zusätzlich können_temperaturebedingte Feuchtebelastungen auftreten. Ein Material, das im Wohnzimmer oder Flur problemlos eingesetzt werden kann, ist deshalb nicht automatisch auch für die Küche geeignet. Bereits bei der Planung sollte die tatsächliche Belastung berücksichtigt werden, statt allein Optik und Holzart in den Vordergrund zu stellen. Besonders kritisch ist der Bereich unmittelbar hinter der Spüle und entlang der Arbeitsplatte, weil dort stehendes Wasser,Reinigungswasser und Fettspritzer besonders häufi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Küche andere Anforderungen stellt</a:t>
            </a:r>
          </a:p>
        </p:txBody>
      </p:sp>
      <p:sp>
        <p:nvSpPr>
          <p:cNvPr id="3" name="Content Placeholder 2"/>
          <p:cNvSpPr>
            <a:spLocks noGrp="1"/>
          </p:cNvSpPr>
          <p:nvPr>
            <p:ph idx="1"/>
          </p:nvPr>
        </p:nvSpPr>
        <p:spPr/>
        <p:txBody>
          <a:bodyPr/>
          <a:lstStyle/>
          <a:p>
            <a:pPr>
              <a:defRPr sz="1800"/>
            </a:pPr>
            <a:r>
              <a:t>g auftreten können.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 und Oberflächenbehandlung gemeinsam prüfen</a:t>
            </a:r>
          </a:p>
        </p:txBody>
      </p:sp>
      <p:sp>
        <p:nvSpPr>
          <p:cNvPr id="3" name="Content Placeholder 2"/>
          <p:cNvSpPr>
            <a:spLocks noGrp="1"/>
          </p:cNvSpPr>
          <p:nvPr>
            <p:ph idx="1"/>
          </p:nvPr>
        </p:nvSpPr>
        <p:spPr/>
        <p:txBody>
          <a:bodyPr/>
          <a:lstStyle/>
          <a:p>
            <a:pPr>
              <a:defRPr sz="1800"/>
            </a:pPr>
            <a:r>
              <a:t>Für den Einsatz in der Küche sollten Holzverkleidungen ausdrücklich für feuchte Beanspruchung freigegeben sein. Entscheidend ist nicht nur die sichtbare Vorderseite, sondern der gesamte Aufbau einschließlich Kanten und Anschlüssen. Eine beschichtete Oberfläche schützt die Sichtseite, macht offene Schnittkanten oder den Träger aber nicht automatisch feuchtebeständig. Furnierte oder massivholzhaltige Elemente mit geeigneter Versiegelung kommen eher infrage als unbehandeltes Massivholz. Vor der Auswahl sollten daher die Herstellerangaben zum Einsatzbereich geprüft werden. Auch die Frage, wie das Element an Wand, Arbeitsplatte und angrenzende Bau</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 und Oberflächenbehandlung gemeinsam prüfen</a:t>
            </a:r>
          </a:p>
        </p:txBody>
      </p:sp>
      <p:sp>
        <p:nvSpPr>
          <p:cNvPr id="3" name="Content Placeholder 2"/>
          <p:cNvSpPr>
            <a:spLocks noGrp="1"/>
          </p:cNvSpPr>
          <p:nvPr>
            <p:ph idx="1"/>
          </p:nvPr>
        </p:nvSpPr>
        <p:spPr/>
        <p:txBody>
          <a:bodyPr/>
          <a:lstStyle/>
          <a:p>
            <a:pPr>
              <a:defRPr sz="1800"/>
            </a:pPr>
            <a:r>
              <a:t>teile angeschlossen wird, gehört in diese Prüfung ein.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Spritzwasserschutz an Fugen und Kanten</a:t>
            </a:r>
          </a:p>
        </p:txBody>
      </p:sp>
      <p:sp>
        <p:nvSpPr>
          <p:cNvPr id="3" name="Content Placeholder 2"/>
          <p:cNvSpPr>
            <a:spLocks noGrp="1"/>
          </p:cNvSpPr>
          <p:nvPr>
            <p:ph idx="1"/>
          </p:nvPr>
        </p:nvSpPr>
        <p:spPr/>
        <p:txBody>
          <a:bodyPr/>
          <a:lstStyle/>
          <a:p>
            <a:pPr>
              <a:defRPr sz="1800"/>
            </a:pPr>
            <a:r>
              <a:t>Der Schutz gegen Feuchtigkeit beginnt an den Übergängen. Zwischen Verkleidung und Arbeitsplatte sollte eine ausreichende Fuge vorgesehen sein, damit die Verkleidung nicht dauerhaft mit stehendem Wasser in Kontakt kommt. Im Wandanschluss ist eine geeignete Abdichtung besonders im Bereich der Arbeitsplatte wichtig. Ebenso müssen die geschnittenen Stirnseiten und offenen Kanten vollständig versiegelt werden. Die gewählte Beschichtung sollte sowohl wiederholter Feuchtigkeit als auch Fettspritzern standhalten. Diese Maßnahmen greifen ineinander: Eine gute Versiegelung der Kanten kann eine fehlende Fuge nicht ersetzen, und eine Fuge schützt nicht v</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Spritzwasserschutz an Fugen und Kanten</a:t>
            </a:r>
          </a:p>
        </p:txBody>
      </p:sp>
      <p:sp>
        <p:nvSpPr>
          <p:cNvPr id="3" name="Content Placeholder 2"/>
          <p:cNvSpPr>
            <a:spLocks noGrp="1"/>
          </p:cNvSpPr>
          <p:nvPr>
            <p:ph idx="1"/>
          </p:nvPr>
        </p:nvSpPr>
        <p:spPr/>
        <p:txBody>
          <a:bodyPr/>
          <a:lstStyle/>
          <a:p>
            <a:pPr>
              <a:defRPr sz="1800"/>
            </a:pPr>
            <a:r>
              <a:t>or ungeeigneten Schnittkanten.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Reinigung richtet sich nach dem Oberflächensystem</a:t>
            </a:r>
          </a:p>
        </p:txBody>
      </p:sp>
      <p:sp>
        <p:nvSpPr>
          <p:cNvPr id="3" name="Content Placeholder 2"/>
          <p:cNvSpPr>
            <a:spLocks noGrp="1"/>
          </p:cNvSpPr>
          <p:nvPr>
            <p:ph idx="1"/>
          </p:nvPr>
        </p:nvSpPr>
        <p:spPr/>
        <p:txBody>
          <a:bodyPr/>
          <a:lstStyle/>
          <a:p>
            <a:pPr>
              <a:defRPr sz="1800"/>
            </a:pPr>
            <a:r>
              <a:t>Für die Reinigung gilt keine pauschale Empfehlung allein aufgrund des Materialnamens. Aggressive Reiniger oder dauerhaftes Feuchtwischen können auch beschichtete Hölzer beschädigen. Maßgeblich ist deshalb die jeweilige Oberflächenbehandlung und die dazugehörige Pflegeanleitung des Herstellers. Vor der Montage sollte geklärt werden, welche Reinigungsweise für das ausgewählte System vorgesehen ist. So können Nutzerinnen und Nutzer vermeiden, die Schutzschicht durch unsachgemäße Reinigung zu beeinträchtigen. Die Pflegehinweise gehören daher zur Auswahl des Produkts, nicht erst zur Inbetriebnahme.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Untergrund und Raumklima nicht verdecken</a:t>
            </a:r>
          </a:p>
        </p:txBody>
      </p:sp>
      <p:sp>
        <p:nvSpPr>
          <p:cNvPr id="3" name="Content Placeholder 2"/>
          <p:cNvSpPr>
            <a:spLocks noGrp="1"/>
          </p:cNvSpPr>
          <p:nvPr>
            <p:ph idx="1"/>
          </p:nvPr>
        </p:nvSpPr>
        <p:spPr/>
        <p:txBody>
          <a:bodyPr/>
          <a:lstStyle/>
          <a:p>
            <a:pPr>
              <a:defRPr sz="1800"/>
            </a:pPr>
            <a:r>
              <a:t>Wie bei jeder Innenverkleidung muss der Untergrund vor der Montage auf Tragfähigkeit und Feuchtigkeit geprüft werden. Bestehende Feuchtigkeitsschäden oder undichte Stellen dürfen nicht einfach hinter der Verkleidung verborgen werden. Eine Holzverkleidung ersetzt weder eine erforderliche Wandabdichtung noch ein passendes Lüftungskonzept für die Küche. Vor der Umsetzung sollten deshalb die vorhandene Bausubstanz, Anschlussdetails und die geplante Reinigung berücksichtigt werden. Allgemeine Hinweise zur Planung von Wand- und Deckenverkleidungen im Innenbereich finden sich im [Ratgeber zu Wand und Decke](https://www.holzverkleidungberlin.de/ratge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Untergrund und Raumklima nicht verdecken</a:t>
            </a:r>
          </a:p>
        </p:txBody>
      </p:sp>
      <p:sp>
        <p:nvSpPr>
          <p:cNvPr id="3" name="Content Placeholder 2"/>
          <p:cNvSpPr>
            <a:spLocks noGrp="1"/>
          </p:cNvSpPr>
          <p:nvPr>
            <p:ph idx="1"/>
          </p:nvPr>
        </p:nvSpPr>
        <p:spPr/>
        <p:txBody>
          <a:bodyPr/>
          <a:lstStyle/>
          <a:p>
            <a:pPr>
              <a:defRPr sz="1800"/>
            </a:pPr>
            <a:r>
              <a:t>ber/wand-und-decke/).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Holzverkleidung über der Küchenarbeitsplatte: Spritzwasserschutz und geeignete Oberflächen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