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holzwerkberlin/fachwerksanierung-berlin-schadensursache-untersuchen/" TargetMode="External"/><Relationship Id="rId3" Type="http://schemas.openxmlformats.org/officeDocument/2006/relationships/hyperlink" Target="https://holzdach.bitbucket.io/holzwerkberlin/dateien/minimax-5d4258768b4821e86ab7173d/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Fachwerksanierung Berlin: Warum nur das sichtbar geschädigte Holz zu ersetzen nicht reicht · Erklärende Präsentation</a:t>
            </a:r>
          </a:p>
        </p:txBody>
      </p:sp>
      <p:sp>
        <p:nvSpPr>
          <p:cNvPr id="3" name="Content Placeholder 2"/>
          <p:cNvSpPr>
            <a:spLocks noGrp="1"/>
          </p:cNvSpPr>
          <p:nvPr>
            <p:ph idx="1"/>
          </p:nvPr>
        </p:nvSpPr>
        <p:spPr/>
        <p:txBody>
          <a:bodyPr/>
          <a:lstStyle/>
          <a:p>
            <a:r>
              <a:t>Überblick: Wenn ein sichtbar geschädigter Balken, eine morsche Schwelle oder ein Riss im Fachwerk repariert werden soll, reicht die Betrachtung der offensichtlichen Schadensstelle selten aus. Entscheidend ist die Frage: Welcher Feuchtepfad, welcher verdeckte Auflagerpunkt oder welcher bauliche Zusammenhang hat den Schaden ausgelöst? Dieser Leitfaden beschreibt eine belastbare Reihenfolge für Bestandsaufnahme, Ursachenklärung und Sanierungsentscheidung.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Schaden einordnen, bevor Holz ersetzt wird</a:t>
            </a:r>
          </a:p>
        </p:txBody>
      </p:sp>
      <p:sp>
        <p:nvSpPr>
          <p:cNvPr id="3" name="Content Placeholder 2"/>
          <p:cNvSpPr>
            <a:spLocks noGrp="1"/>
          </p:cNvSpPr>
          <p:nvPr>
            <p:ph idx="1"/>
          </p:nvPr>
        </p:nvSpPr>
        <p:spPr/>
        <p:txBody>
          <a:bodyPr/>
          <a:lstStyle/>
          <a:p>
            <a:pPr>
              <a:defRPr sz="1800"/>
            </a:pPr>
            <a:r>
              <a:t>Eine sinnvolle Fachwerksanierung beginnt mit der Einordnung des gesamten Gebiets, nicht mit dem sofortigen Austausch sichtbar geschädigter Bauteile. Dokumentiert werden das Baualter, bekannte frühere Eingriffe, alle Schadensbilder mit Their Lage sowie vorhandene Gutachten. Auch der Denkmalstatus kann für die spätere Abstimmung wichtig sein. Diese Angaben helfen, Tragfähigkeit, Zustand und geplante Lasten gemeinsam zu beurteilen. Für den ersten Überblick bietet der Beitrag zur Schadensursache eine nachvollziehbare Unterscheidung zwischen sichtbarem Schaden und verdeckter Ursache: https://holzwerkberlin.de/fachwerksanierung-berlin-schadensursac</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Schaden einordnen, bevor Holz ersetzt wird</a:t>
            </a:r>
          </a:p>
        </p:txBody>
      </p:sp>
      <p:sp>
        <p:nvSpPr>
          <p:cNvPr id="3" name="Content Placeholder 2"/>
          <p:cNvSpPr>
            <a:spLocks noGrp="1"/>
          </p:cNvSpPr>
          <p:nvPr>
            <p:ph idx="1"/>
          </p:nvPr>
        </p:nvSpPr>
        <p:spPr/>
        <p:txBody>
          <a:bodyPr/>
          <a:lstStyle/>
          <a:p>
            <a:pPr>
              <a:defRPr sz="1800"/>
            </a:pPr>
            <a:r>
              <a:t>he-untersuchen/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Feuchtewege und Anschlüsse systematisch prüfen</a:t>
            </a:r>
          </a:p>
        </p:txBody>
      </p:sp>
      <p:sp>
        <p:nvSpPr>
          <p:cNvPr id="3" name="Content Placeholder 2"/>
          <p:cNvSpPr>
            <a:spLocks noGrp="1"/>
          </p:cNvSpPr>
          <p:nvPr>
            <p:ph idx="1"/>
          </p:nvPr>
        </p:nvSpPr>
        <p:spPr/>
        <p:txBody>
          <a:bodyPr/>
          <a:lstStyle/>
          <a:p>
            <a:pPr>
              <a:defRPr sz="1800"/>
            </a:pPr>
            <a:r>
              <a:t>Bei der Ursachenuntersuchung sollten alle Auflagerbereiche freigelegt und auf verdeckte Korrosion oder Holzschädigung geprüft werden. Parallel gilt es, Feuchtigkeitsquellen konsequent zurückzuverfolgen. Dazu gehören defekte Anschlüsse, Unterbrechungen der Tropfkante, beschädigte Abdichtungen an Schwellen sowie Wasserstau an Vordächern oder Holzterrassen. Auch das Gefüge mit Ausmauerung und Ankerverbindungen muss als zusammenhängendes System betrachtet werden. Entscheidend ist nicht nur, ob ein einzelner Anschluss auffällig ist, sondern ob Regenwasser oder aufsteigende Feuchtigkeit weiterhin an das Holz gelangt.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Verdeckte Auflager und Lastübertragung bewerten</a:t>
            </a:r>
          </a:p>
        </p:txBody>
      </p:sp>
      <p:sp>
        <p:nvSpPr>
          <p:cNvPr id="3" name="Content Placeholder 2"/>
          <p:cNvSpPr>
            <a:spLocks noGrp="1"/>
          </p:cNvSpPr>
          <p:nvPr>
            <p:ph idx="1"/>
          </p:nvPr>
        </p:nvSpPr>
        <p:spPr/>
        <p:txBody>
          <a:bodyPr/>
          <a:lstStyle/>
          <a:p>
            <a:pPr>
              <a:defRPr sz="1800"/>
            </a:pPr>
            <a:r>
              <a:t>Kritische Stellen entstehen dort, wo Holz auf Mauerwerk, Beton oder Metall trifft. Steht ein Ständer auf einer geschädigten Schwelle, wird die Last auf einen bereits geschwächten Querschnitt übertragen. An Dachrand und Sockel kann Wasser gezielt zum Holz geführt werden; Stirnholzbereiche sind zudem der direkten Witterung ausgesetzt. Eine punktuelle Reparatur löst diese Probleme nicht, wenn der Feuchtepfad daneben bestehen bleibt. Vor einem Teil- oder vollständigen Ersatz sollte daher geklärt werden, ob Auflager, Anschlussdetails und umgebende Wasserführung dauerhaft zusammenarbeiten können.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Schwelle, Sockel und Außenfläche im Detail lesen</a:t>
            </a:r>
          </a:p>
        </p:txBody>
      </p:sp>
      <p:sp>
        <p:nvSpPr>
          <p:cNvPr id="3" name="Content Placeholder 2"/>
          <p:cNvSpPr>
            <a:spLocks noGrp="1"/>
          </p:cNvSpPr>
          <p:nvPr>
            <p:ph idx="1"/>
          </p:nvPr>
        </p:nvSpPr>
        <p:spPr/>
        <p:txBody>
          <a:bodyPr/>
          <a:lstStyle/>
          <a:p>
            <a:pPr>
              <a:defRPr sz="1800"/>
            </a:pPr>
            <a:r>
              <a:t>Besonders häufig wird die Höhe der Schwelle am Übergang zwischen Gebäude und Außenfläche übersehen. Liegt sie zu tief oder fehlt eine wirksame Entwässerung, kann Feuchtigkeit von unten in das Gefüge gelangen. Schwellenhöhe, Wasserführung und Sockel müssen deshalb zusammen geplant werden. Der ergänzende Fachbeitrag erläutert, wie die Bestandsaufnahme vor einer Sanierung diese konstruktiven Zusammenhänge vorbereitet: https://holzundhaus.github.io/1aholzbaumuenchen/bestandsaufnahme-holzbau-vor-der-sanierung/ So wird vermieden, dass ein ersetztes Bauteil nur kurzfristig trockener erscheint, während der eigentliche Eintragspfad bestehen bleibt.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Entscheidung dokumentieren und Zuständigkeiten klären</a:t>
            </a:r>
          </a:p>
        </p:txBody>
      </p:sp>
      <p:sp>
        <p:nvSpPr>
          <p:cNvPr id="3" name="Content Placeholder 2"/>
          <p:cNvSpPr>
            <a:spLocks noGrp="1"/>
          </p:cNvSpPr>
          <p:nvPr>
            <p:ph idx="1"/>
          </p:nvPr>
        </p:nvSpPr>
        <p:spPr/>
        <p:txBody>
          <a:bodyPr/>
          <a:lstStyle/>
          <a:p>
            <a:pPr>
              <a:defRPr sz="1800"/>
            </a:pPr>
            <a:r>
              <a:t>Nach der Bestandsaufnahme lassen sich Erhalt, Teilersatz und neue Anschlussdetails sachlich begründen. Wichtig ist eine nachvollziehbare Dokumentation des untersuchten Zustands: freigelegte Auflager, erkannte Feuchtequellen, beurteilte Gefüge und geplante Maßnahmen. Bei Fachwerksanierungen in Berlin können denkmalgeschützte oder in deren Umfeld liegende Gebäude betroffen sein. Die Bauaufsicht des zuständigen Bezirksamts prüft Genehmigungspflicht, Nachweise und Auflagen. Eine frühzeitige Abstimmung, idealerweise vor Beginn der Bestandsuntersuchung, kann helfen, Abläufe zu klären und spätere Nachforderungen zu vermeiden.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Fachwerksanierung Berlin: Warum nur das sichtbar geschädigte Holz zu ersetzen nicht reicht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