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duesseldorf/feuchteschaeden-fachwerk-diagnose/" TargetMode="External"/><Relationship Id="rId3" Type="http://schemas.openxmlformats.org/officeDocument/2006/relationships/hyperlink" Target="https://holzdach.bitbucket.io/holzwerkduesseldorf/dateien/minimax-6aceec2757d5675bbcad811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Feuchteschäden am Fachwerk: So funktioniert die systematische Diagnose · Erklärende Präsentation</a:t>
            </a:r>
          </a:p>
        </p:txBody>
      </p:sp>
      <p:sp>
        <p:nvSpPr>
          <p:cNvPr id="3" name="Content Placeholder 2"/>
          <p:cNvSpPr>
            <a:spLocks noGrp="1"/>
          </p:cNvSpPr>
          <p:nvPr>
            <p:ph idx="1"/>
          </p:nvPr>
        </p:nvSpPr>
        <p:spPr/>
        <p:txBody>
          <a:bodyPr/>
          <a:lstStyle/>
          <a:p>
            <a:r>
              <a:t>Überblick: Wenn Verfärbungen, Schimmel oder muffige Gerüche an einem Fachwerk auffallen, ist der sichtbare Schaden meist nur der letzte Abschnitt einer längeren Feuchtigkeitsgeschichte. Entscheidend ist deshalb, nicht einzelne Flecken zu behandeln, sondern den Weg der Feuchtigkeit nachvollziehbar einzugrenzen. Dieser Leitfaden strukturiert die Diagnose in drei Schritte: Bestand aufnehmen, Eintrittswege prüfen und Tragwerk sowie Holzverbindungen bewerten. Er ergänzt die allgemeine Einordnung durch konkrete Fragen für die eigene Beobachtung vor Ort.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Bestandaufnahme schafft einen belastbaren Ausgangspunkt</a:t>
            </a:r>
          </a:p>
        </p:txBody>
      </p:sp>
      <p:sp>
        <p:nvSpPr>
          <p:cNvPr id="3" name="Content Placeholder 2"/>
          <p:cNvSpPr>
            <a:spLocks noGrp="1"/>
          </p:cNvSpPr>
          <p:nvPr>
            <p:ph idx="1"/>
          </p:nvPr>
        </p:nvSpPr>
        <p:spPr/>
        <p:txBody>
          <a:bodyPr/>
          <a:lstStyle/>
          <a:p>
            <a:pPr>
              <a:defRPr sz="1800"/>
            </a:pPr>
            <a:r>
              <a:t>Beginnen Sie mit einer systematischen Erfassung des Gebäudes. Notieren Sie Verfärbungen, abgeplatzte Farbe, muffigen Geruch und aufgewölbte Ausfachungsbereiche. Berücksichtigen Sie außerdem das Gelände, die Lage zu Nachbargebäuden, den Zustand von Dach, Regenrinne und Fallrohr sowie frühere Umbauten oder Reparaturen. Auch bekannte Fehlstellen und undichte Anschlüsse gehören in die Dokumentation. Fotos aus unterschiedlichen Perspektiven können sichtbare Besonderheiten festhalten, ersetzen jedoch keine fachliche Begutachtung. Die [Anleitung zur systematischen Diagnose von Feuchteschäden] bietet einen vertiefenden Rahmen für diese ersten Schritt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Bestandaufnahme schafft einen belastbaren Ausgangspunkt</a:t>
            </a:r>
          </a:p>
        </p:txBody>
      </p:sp>
      <p:sp>
        <p:nvSpPr>
          <p:cNvPr id="3" name="Content Placeholder 2"/>
          <p:cNvSpPr>
            <a:spLocks noGrp="1"/>
          </p:cNvSpPr>
          <p:nvPr>
            <p:ph idx="1"/>
          </p:nvPr>
        </p:nvSpPr>
        <p:spPr/>
        <p:txBody>
          <a:bodyPr/>
          <a:lstStyle/>
          <a:p>
            <a:pPr>
              <a:defRPr sz="1800"/>
            </a:pPr>
            <a:r>
              <a: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 Feuchtigkeit eintritt, ist nicht immer schnell sichtbar</a:t>
            </a:r>
          </a:p>
        </p:txBody>
      </p:sp>
      <p:sp>
        <p:nvSpPr>
          <p:cNvPr id="3" name="Content Placeholder 2"/>
          <p:cNvSpPr>
            <a:spLocks noGrp="1"/>
          </p:cNvSpPr>
          <p:nvPr>
            <p:ph idx="1"/>
          </p:nvPr>
        </p:nvSpPr>
        <p:spPr/>
        <p:txBody>
          <a:bodyPr/>
          <a:lstStyle/>
          <a:p>
            <a:pPr>
              <a:defRPr sz="1800"/>
            </a:pPr>
            <a:r>
              <a:t>Im nächsten Schritt werden mögliche Eintrittswege untersucht. Besonders wichtig sind Übergänge zwischen Dach und Fachwerkwand, Anschlüsse von Holzbalkendecken an die Ständer, Brüstungen und Schwellhölzer im Bereich von Fenstern sowie Sockelbereiche und erdberührte Bauteile. Feuchtigkeit kann einem Leck folgen, das weder auf den ersten Blick auffällt noch am betroffenen Holz sichtbar ist. Prüfen Sie deshalb nicht nur die Stelle des Schadens, sondern den gesamten Zusammenhang. Nutzen Sie Fragen wie: Liegt eine Regenrinne über einem Ausfachungsbereich? Führt ein undichter Anschluss Wasser in eine Decke? Wurde ein Bauteil erneuert, ohne die angre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 Feuchtigkeit eintritt, ist nicht immer schnell sichtbar</a:t>
            </a:r>
          </a:p>
        </p:txBody>
      </p:sp>
      <p:sp>
        <p:nvSpPr>
          <p:cNvPr id="3" name="Content Placeholder 2"/>
          <p:cNvSpPr>
            <a:spLocks noGrp="1"/>
          </p:cNvSpPr>
          <p:nvPr>
            <p:ph idx="1"/>
          </p:nvPr>
        </p:nvSpPr>
        <p:spPr/>
        <p:txBody>
          <a:bodyPr/>
          <a:lstStyle/>
          <a:p>
            <a:pPr>
              <a:defRPr sz="1800"/>
            </a:pPr>
            <a:r>
              <a:t>nzenden Details zu prüfen?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 nach der Ursache lässt sich der Holzschaden einordnen</a:t>
            </a:r>
          </a:p>
        </p:txBody>
      </p:sp>
      <p:sp>
        <p:nvSpPr>
          <p:cNvPr id="3" name="Content Placeholder 2"/>
          <p:cNvSpPr>
            <a:spLocks noGrp="1"/>
          </p:cNvSpPr>
          <p:nvPr>
            <p:ph idx="1"/>
          </p:nvPr>
        </p:nvSpPr>
        <p:spPr/>
        <p:txBody>
          <a:bodyPr/>
          <a:lstStyle/>
          <a:p>
            <a:pPr>
              <a:defRPr sz="1800"/>
            </a:pPr>
            <a:r>
              <a:t>Sobald wahrscheinliche Feuchteeintrittswege eingegrenzt sind, folgt die detaillierte Beurteilung des Holztragwerks. Zu unterscheiden sind oberflächliche Beeinträchtigungen und Schäden, die tiefer in tragende Querschnitte reichen. Bei letzteren ist eine statische Bewertung erforderlich. Auch die Verbindungen zwischen Hölzern, Zapfen und Kerven benötigen besondere Aufmerksamkeit, weil dort Zugkräfte konzentriert auftreten. Eine durch Fäule reduzierte Querschnittsfläche kann die Standsicherheit des gesamten Gefaches beeinflussen. Entscheidend ist daher, die Feuchteursache und den Zustand der betroffenen Bauteile gemeinsam zu betrachten.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Sanierungsplan muss Ursache und Holz gleichermaßen lösen</a:t>
            </a:r>
          </a:p>
        </p:txBody>
      </p:sp>
      <p:sp>
        <p:nvSpPr>
          <p:cNvPr id="3" name="Content Placeholder 2"/>
          <p:cNvSpPr>
            <a:spLocks noGrp="1"/>
          </p:cNvSpPr>
          <p:nvPr>
            <p:ph idx="1"/>
          </p:nvPr>
        </p:nvSpPr>
        <p:spPr/>
        <p:txBody>
          <a:bodyPr/>
          <a:lstStyle/>
          <a:p>
            <a:pPr>
              <a:defRPr sz="1800"/>
            </a:pPr>
            <a:r>
              <a:t>Aus der Diagnose ergibt sich, welche Bauteile erhalten, ertüchtigt oder ausgetauscht werden müssen. Parallel dazu ist festzulegen, wie künftiger Feuchteeintritt verhindert wird. Dafür können je nach Befund Abdichtungsarbeiten an Anschlüssen, eine durchdachte Hinterlüftung der Ausfachungen oder die Sanierung schadhaft gewordener Dachhölzer erforderlich sein. Pauschale Lösungen greifen bei Fachwerken selten, weil jeder Bestand eigene Besonderheiten aufweist. Trennen Sie daher die fachliche Bestandsuntersuchung von der eigentlichen Sanierungsplanung. So lässt sich der Umfang der erforderlichen Maßnahmen auf Grundlage der erkennbaren Ursachen und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Sanierungsplan muss Ursache und Holz gleichermaßen lösen</a:t>
            </a:r>
          </a:p>
        </p:txBody>
      </p:sp>
      <p:sp>
        <p:nvSpPr>
          <p:cNvPr id="3" name="Content Placeholder 2"/>
          <p:cNvSpPr>
            <a:spLocks noGrp="1"/>
          </p:cNvSpPr>
          <p:nvPr>
            <p:ph idx="1"/>
          </p:nvPr>
        </p:nvSpPr>
        <p:spPr/>
        <p:txBody>
          <a:bodyPr/>
          <a:lstStyle/>
          <a:p>
            <a:pPr>
              <a:defRPr sz="1800"/>
            </a:pPr>
            <a:r>
              <a:t> Schäden besser eingrenzen.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dem passenden Beitrag die nächsten Schritte vorbereiten</a:t>
            </a:r>
          </a:p>
        </p:txBody>
      </p:sp>
      <p:sp>
        <p:nvSpPr>
          <p:cNvPr id="3" name="Content Placeholder 2"/>
          <p:cNvSpPr>
            <a:spLocks noGrp="1"/>
          </p:cNvSpPr>
          <p:nvPr>
            <p:ph idx="1"/>
          </p:nvPr>
        </p:nvSpPr>
        <p:spPr/>
        <p:txBody>
          <a:bodyPr/>
          <a:lstStyle/>
          <a:p>
            <a:pPr>
              <a:defRPr sz="1800"/>
            </a:pPr>
            <a:r>
              <a:t>Nach der Ursachenanalyse sollte bereits klar sein, welche Unterlagen für eine Beratung oder weitere Planung vorbereitet werden müssen: Fotodokumentation, Angaben zu Umbauten, festgestellte Eintrittswege und eine priorisierte Liste auffälliger Bauteile. Hilfreich ist außerdem eine kurze Chronologie: Wann traten Verfärbungen oder Gerüche erstmals auf? Hatten Wetterereignisse einen erkennbaren Zusammenhang? Solche Informationen ersetzen keine Prüfung vor Ort, unterstützen aber eine gezielte weitere Bearbeitung. Der [passende Beitrag zur Fachwerksanierung] kann dabei als Orientierung für den Übergang von der Diagnose zur konkreten Sanierungsplanu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dem passenden Beitrag die nächsten Schritte vorbereiten</a:t>
            </a:r>
          </a:p>
        </p:txBody>
      </p:sp>
      <p:sp>
        <p:nvSpPr>
          <p:cNvPr id="3" name="Content Placeholder 2"/>
          <p:cNvSpPr>
            <a:spLocks noGrp="1"/>
          </p:cNvSpPr>
          <p:nvPr>
            <p:ph idx="1"/>
          </p:nvPr>
        </p:nvSpPr>
        <p:spPr/>
        <p:txBody>
          <a:bodyPr/>
          <a:lstStyle/>
          <a:p>
            <a:pPr>
              <a:defRPr sz="1800"/>
            </a:pPr>
            <a:r>
              <a:t>ng dienen.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Feuchteschäden am Fachwerk: So funktioniert die systematische Diagnose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