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pergolaberlin/baugenehmigung-holzpergola-berlin-schritt-fuer-schritt/" TargetMode="External"/><Relationship Id="rId3" Type="http://schemas.openxmlformats.org/officeDocument/2006/relationships/hyperlink" Target="https://holzdach.bitbucket.io/pergolaberlin/dateien/minimax-200568325e2cacd301c009b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für die Holzpergola in Berlin: Schritt für Schritt prüfen · Erklärende Präsentation</a:t>
            </a:r>
          </a:p>
        </p:txBody>
      </p:sp>
      <p:sp>
        <p:nvSpPr>
          <p:cNvPr id="3" name="Content Placeholder 2"/>
          <p:cNvSpPr>
            <a:spLocks noGrp="1"/>
          </p:cNvSpPr>
          <p:nvPr>
            <p:ph idx="1"/>
          </p:nvPr>
        </p:nvSpPr>
        <p:spPr/>
        <p:txBody>
          <a:bodyPr/>
          <a:lstStyle/>
          <a:p>
            <a:r>
              <a:t>Überblick: Ob eine Holzpergola in Berlin ohne Genehmigungsverfahren gebaut werden darf, lässt sich nicht allein nach Produktname oder Grundstücksart beantworten. Entscheidend sind vor allem Lage, Dimensionen und Bauweise. Wer diese Punkte vor dem Materialkauf klärt, kann das Vorhaben besser einordnen und spätere Änderungen vermeiden. Dieser Beitrag zeigt, welche Fragen vor der ersten Behördenkontaktaufnahme geklärt werden sollten und wie sich öffentlich-rechtliche sowie zivilrechtliche Prüfungen voneinander unterscheiden.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Angaben zu Standort und Konstruktion zuerst feststehen sollten</a:t>
            </a:r>
          </a:p>
        </p:txBody>
      </p:sp>
      <p:sp>
        <p:nvSpPr>
          <p:cNvPr id="3" name="Content Placeholder 2"/>
          <p:cNvSpPr>
            <a:spLocks noGrp="1"/>
          </p:cNvSpPr>
          <p:nvPr>
            <p:ph idx="1"/>
          </p:nvPr>
        </p:nvSpPr>
        <p:spPr/>
        <p:txBody>
          <a:bodyPr/>
          <a:lstStyle/>
          <a:p>
            <a:pPr>
              <a:defRPr sz="1800"/>
            </a:pPr>
            <a:r>
              <a:t>Beginnen Sie mit einer vollständigen Beschreibung des geplanten Vorhabens. Dazu gehören die genaue Lage auf dem Grundstück, Länge, Breite und Höhe sowie Abstände zu Grundstücksgrenzen und vorhandenen Gebäuden. Halten Sie außerdem fest, ob die Pergola freistehend ist oder an bestehende Bauteile angebunden wird. Beschreiben Sie den Aufbau mit Pfosten, tragenden Balken und Querhölzern, damit erkennbar bleibt, dass keine geschlossene Dachfläche vorgesehen ist. Auch die geplante Nutzung, mögliche spätere Ergänzungen und die vorhandene Oberfläche wie Rasen, Pflaster oder Beton sind wichtige Angaben. Diese Informationen schaffen eine belastbare Grun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Angaben zu Standort und Konstruktion zuerst feststehen sollten</a:t>
            </a:r>
          </a:p>
        </p:txBody>
      </p:sp>
      <p:sp>
        <p:nvSpPr>
          <p:cNvPr id="3" name="Content Placeholder 2"/>
          <p:cNvSpPr>
            <a:spLocks noGrp="1"/>
          </p:cNvSpPr>
          <p:nvPr>
            <p:ph idx="1"/>
          </p:nvPr>
        </p:nvSpPr>
        <p:spPr/>
        <p:txBody>
          <a:bodyPr/>
          <a:lstStyle/>
          <a:p>
            <a:pPr>
              <a:defRPr sz="1800"/>
            </a:pPr>
            <a:r>
              <a:t>dlage für die weitere Prüfung. Ein Produktname aus einem Angebot ersetzt diese Beschreibung nicht, weil er weder die tatsächlichen Abmessungen noch die konkrete Bauweise und Position erfasst.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der Bebauungsplan die Einordnung beeinflusst</a:t>
            </a:r>
          </a:p>
        </p:txBody>
      </p:sp>
      <p:sp>
        <p:nvSpPr>
          <p:cNvPr id="3" name="Content Placeholder 2"/>
          <p:cNvSpPr>
            <a:spLocks noGrp="1"/>
          </p:cNvSpPr>
          <p:nvPr>
            <p:ph idx="1"/>
          </p:nvPr>
        </p:nvSpPr>
        <p:spPr/>
        <p:txBody>
          <a:bodyPr/>
          <a:lstStyle/>
          <a:p>
            <a:pPr>
              <a:defRPr sz="1800"/>
            </a:pPr>
            <a:r>
              <a:t>Auch wenn ein Vorhaben möglicherweise verfahrensfrei ist, müssen die öffentlich-rechtlichen Vorgaben für das jeweilige Grundstück eingehalten werden. Prüfen Sie, ob ein Bebauungsplan die zulässige Größe oder Lage einschränkt. Außerdem sollten Sie Abstandsanforderungen zu Nachbargrenzen und Gebäuden sowie besondere Schutzvorgaben, beispielsweise für Denkmalbereiche oder Erhaltungsverordnungen, berücksichtigen. Wichtig ist die Trennung von Verfahrensart und materiellen Vorgaben: Eine mögliche Zustimmung der Nachbarn beantwortet nicht automatisch, ob die öffentlich-rechtlichen Anforderungen erfüllt sind. Beginnen Sie daher mit der rechtlichen Ei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der Bebauungsplan die Einordnung beeinflusst</a:t>
            </a:r>
          </a:p>
        </p:txBody>
      </p:sp>
      <p:sp>
        <p:nvSpPr>
          <p:cNvPr id="3" name="Content Placeholder 2"/>
          <p:cNvSpPr>
            <a:spLocks noGrp="1"/>
          </p:cNvSpPr>
          <p:nvPr>
            <p:ph idx="1"/>
          </p:nvPr>
        </p:nvSpPr>
        <p:spPr/>
        <p:txBody>
          <a:bodyPr/>
          <a:lstStyle/>
          <a:p>
            <a:pPr>
              <a:defRPr sz="1800"/>
            </a:pPr>
            <a:r>
              <a:t>nordnung des Grundstücks, bevor Sie eine konkrete Konstruktion oder ein Material festlegen. So lässt sich besser erkennen, welche Angaben für eine erste Rückfrage an die zuständige Stelle erforderlich sind.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Fragen die zuständige Bauaufsicht vorab klären sollte</a:t>
            </a:r>
          </a:p>
        </p:txBody>
      </p:sp>
      <p:sp>
        <p:nvSpPr>
          <p:cNvPr id="3" name="Content Placeholder 2"/>
          <p:cNvSpPr>
            <a:spLocks noGrp="1"/>
          </p:cNvSpPr>
          <p:nvPr>
            <p:ph idx="1"/>
          </p:nvPr>
        </p:nvSpPr>
        <p:spPr/>
        <p:txBody>
          <a:bodyPr/>
          <a:lstStyle/>
          <a:p>
            <a:pPr>
              <a:defRPr sz="1800"/>
            </a:pPr>
            <a:r>
              <a:t>In Berlin ist für die weitere Prüfung die Bauaufsicht des Bezirks zuständig, in dem das Grundstück liegt. Eine erste Anfrage kann bereits mit einer nachvollziehbaren Skizze und einer klaren Beschreibung des Vorhabens vorbereitet werden. Fragen Sie gezielt, welche Vorschriften für Ihr Grundstück und Ihre Pergola gelten, ob das Vorhaben verfahrensfrei ist oder ein vereinfachtes Genehmigungsverfahren erforderlich wäre und welche zusätzlichen Unterlagen verlangt werden. Geben Sie dabei die ermittelten Maße, Abstände und die offene Konstruktion an. Das verhindert, dass pauschale Antworten auf unvollständige Angaben beruhen. Den Einstieg bietet der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Fragen die zuständige Bauaufsicht vorab klären sollte</a:t>
            </a:r>
          </a:p>
        </p:txBody>
      </p:sp>
      <p:sp>
        <p:nvSpPr>
          <p:cNvPr id="3" name="Content Placeholder 2"/>
          <p:cNvSpPr>
            <a:spLocks noGrp="1"/>
          </p:cNvSpPr>
          <p:nvPr>
            <p:ph idx="1"/>
          </p:nvPr>
        </p:nvSpPr>
        <p:spPr/>
        <p:txBody>
          <a:bodyPr/>
          <a:lstStyle/>
          <a:p>
            <a:pPr>
              <a:defRPr sz="1800"/>
            </a:pPr>
            <a:r>
              <a:t> weiterführende Ratgeber Baugenehmigungs-Ratgeber für Berlin; für die direkte Einordnung ist die Pergola-Baugenehmigung in Berlin relevant.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Unterlagen je nach Rückmeldung vorbereitet werden können</a:t>
            </a:r>
          </a:p>
        </p:txBody>
      </p:sp>
      <p:sp>
        <p:nvSpPr>
          <p:cNvPr id="3" name="Content Placeholder 2"/>
          <p:cNvSpPr>
            <a:spLocks noGrp="1"/>
          </p:cNvSpPr>
          <p:nvPr>
            <p:ph idx="1"/>
          </p:nvPr>
        </p:nvSpPr>
        <p:spPr/>
        <p:txBody>
          <a:bodyPr/>
          <a:lstStyle/>
          <a:p>
            <a:pPr>
              <a:defRPr sz="1800"/>
            </a:pPr>
            <a:r>
              <a:t>Je nach Behördenrückmeldung können unterschiedliche Unterlagen gebraucht werden. Zu den möglichen Bestandteilen zählen ein Lageplan mit eingetragener Pergola und ihren Maßen, eine Skizze des offenen Aufbaus sowie eine Beschreibung der Nutzung und Befestigung. Bei größeren Konstruktionen kann zusätzlich ein Nachweis der Standsicherheit verlangt werden. Für Pergolen, die in den verfahrensfreien Katalog fallen, genügen nach den dargestellten Abläufen häufig Skizze und Beschreibung; eine vollständige Bauzeichnung ist nicht automatisch erforderlich. Lassen Sie sich die benötigte Form von der zuständigen Stelle nennen, statt vorsorglich ein umfangr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Unterlagen je nach Rückmeldung vorbereitet werden können</a:t>
            </a:r>
          </a:p>
        </p:txBody>
      </p:sp>
      <p:sp>
        <p:nvSpPr>
          <p:cNvPr id="3" name="Content Placeholder 2"/>
          <p:cNvSpPr>
            <a:spLocks noGrp="1"/>
          </p:cNvSpPr>
          <p:nvPr>
            <p:ph idx="1"/>
          </p:nvPr>
        </p:nvSpPr>
        <p:spPr/>
        <p:txBody>
          <a:bodyPr/>
          <a:lstStyle/>
          <a:p>
            <a:pPr>
              <a:defRPr sz="1800"/>
            </a:pPr>
            <a:r>
              <a:t>eiches Paket zu erstellen. Halten Sie alle Angaben und Rückmeldungen zusammen, damit spätere Änderungen klar nachvollziehbar bleiben.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neben der Behörde auch Zustimmungen und spätere Erweiterungen relevant sind</a:t>
            </a:r>
          </a:p>
        </p:txBody>
      </p:sp>
      <p:sp>
        <p:nvSpPr>
          <p:cNvPr id="3" name="Content Placeholder 2"/>
          <p:cNvSpPr>
            <a:spLocks noGrp="1"/>
          </p:cNvSpPr>
          <p:nvPr>
            <p:ph idx="1"/>
          </p:nvPr>
        </p:nvSpPr>
        <p:spPr/>
        <p:txBody>
          <a:bodyPr/>
          <a:lstStyle/>
          <a:p>
            <a:pPr>
              <a:defRPr sz="1800"/>
            </a:pPr>
            <a:r>
              <a:t>Die öffentlich-rechtliche Prüfung und die zivilrechtliche Seite sind getrennt zu betrachten. Je nach Situation kann es erforderlich sein, die Zustimmung der Eigentümergemeinschaft, des Grundstücksnachbarn oder anderer Berechtigter einzuholen. Diese Frage sollten Sie vor Baubeginn klären. Besonders wichtig ist außerdem die geplante Nutzung: Ein später ergänztes Dach verändert das Vorhaben grundlegend, und die ursprüngliche Einordnung einer offenen Pergola lässt sich nicht unverändert übertragen. Auch zusätzliche Lasten sind nicht automatisch für die bestehende Konstruktion geeignet. Legen Sie deshalb Standort, Aufbau, Befestigung und Nutzung m</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neben der Behörde auch Zustimmungen und spätere Erweiterungen relevant sind</a:t>
            </a:r>
          </a:p>
        </p:txBody>
      </p:sp>
      <p:sp>
        <p:nvSpPr>
          <p:cNvPr id="3" name="Content Placeholder 2"/>
          <p:cNvSpPr>
            <a:spLocks noGrp="1"/>
          </p:cNvSpPr>
          <p:nvPr>
            <p:ph idx="1"/>
          </p:nvPr>
        </p:nvSpPr>
        <p:spPr/>
        <p:txBody>
          <a:bodyPr/>
          <a:lstStyle/>
          <a:p>
            <a:pPr>
              <a:defRPr sz="1800"/>
            </a:pPr>
            <a:r>
              <a:t>öglichst früh verbindlich fest. So schaffen Sie eine klare Ausgangslage für die Beratung, die Anfragen und gegebenenfalls erforderliche Nachweise.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Baugenehmigung für die Holzpergola in Berlin: Schritt für Schritt prüfen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