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holzterrasse/sonnenschutz-holzterrasse-befestigen-ohne-schaeden/" TargetMode="External"/><Relationship Id="rId3" Type="http://schemas.openxmlformats.org/officeDocument/2006/relationships/hyperlink" Target="https://holzdach.bitbucket.io/spreeholzterrasse/dateien/minimax-d5978b3cee74244f98b400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auf der Holzterrasse befestigen, ohne die Konstruktion zu beschädigen · Erklärende Präsentation</a:t>
            </a:r>
          </a:p>
        </p:txBody>
      </p:sp>
      <p:sp>
        <p:nvSpPr>
          <p:cNvPr id="3" name="Content Placeholder 2"/>
          <p:cNvSpPr>
            <a:spLocks noGrp="1"/>
          </p:cNvSpPr>
          <p:nvPr>
            <p:ph idx="1"/>
          </p:nvPr>
        </p:nvSpPr>
        <p:spPr/>
        <p:txBody>
          <a:bodyPr/>
          <a:lstStyle/>
          <a:p>
            <a:r>
              <a:t>Überblick: Viele Terrassen wirken stabil, obwohl unter den Dielen ein empfindlicher Aufbau aus Untergrund, Auflagern, Tragprofilen und Entwässerung liegt. Sonnenschutz wie Sonnenschirm, Markise oder Ampelschirm bringt zusätzliche Lasten und Befestigungspunkte in diesen Aufbau. Entscheidend ist deshalb nicht nur die sichtbare Position, sondern die passende Lösung für Untergrund, Tragprofile und vorhandene Abdichtung. Der folgende Leitfaden zeigt, worauf bei der Planung zu achten ist, welche Befestigungsarten typische Risiken haben und welche Prüfungen vor der Montage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punktuelle Lasten die Holzterrasse belasten</a:t>
            </a:r>
          </a:p>
        </p:txBody>
      </p:sp>
      <p:sp>
        <p:nvSpPr>
          <p:cNvPr id="3" name="Content Placeholder 2"/>
          <p:cNvSpPr>
            <a:spLocks noGrp="1"/>
          </p:cNvSpPr>
          <p:nvPr>
            <p:ph idx="1"/>
          </p:nvPr>
        </p:nvSpPr>
        <p:spPr/>
        <p:txBody>
          <a:bodyPr/>
          <a:lstStyle/>
          <a:p>
            <a:pPr>
              <a:defRPr sz="1800"/>
            </a:pPr>
            <a:r>
              <a:t>Ein Sonnenschirmständer oder eine Markisenhalterung wirkt nicht gleichmäßig auf die gesamte Terrasse. Die Kraft konzentriert sich an einem Befestigungspunkt und muss von dort über Dielen, Tragprofile, Auflager und Untergrund weitergegeben werden. Die sichtbare Diele allein ist deshalb nicht automatisch der tragfähige Bereich. Besonders kritisch können Spannungen an Auflagern und Fugen, Feuchtigkeitseintritt an Durchbruchsstellen oder eine ungünstige Verschiebung der Lastpfade im Tragprofil sein. Vor der Montage sollte daher geklärt werden, wo Stützpunkte und tragfähige Profile liegen. Eine ebene Oberfläche allein sagt über die Tragfähigkeit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punktuelle Lasten die Holzterrasse belasten</a:t>
            </a:r>
          </a:p>
        </p:txBody>
      </p:sp>
      <p:sp>
        <p:nvSpPr>
          <p:cNvPr id="3" name="Content Placeholder 2"/>
          <p:cNvSpPr>
            <a:spLocks noGrp="1"/>
          </p:cNvSpPr>
          <p:nvPr>
            <p:ph idx="1"/>
          </p:nvPr>
        </p:nvSpPr>
        <p:spPr/>
        <p:txBody>
          <a:bodyPr/>
          <a:lstStyle/>
          <a:p>
            <a:pPr>
              <a:defRPr sz="1800"/>
            </a:pPr>
            <a:r>
              <a:t>er Gesamtkonstruktion wenig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Befestigungsarten und ihre unterschiedlichen Anforderungen</a:t>
            </a:r>
          </a:p>
        </p:txBody>
      </p:sp>
      <p:sp>
        <p:nvSpPr>
          <p:cNvPr id="3" name="Content Placeholder 2"/>
          <p:cNvSpPr>
            <a:spLocks noGrp="1"/>
          </p:cNvSpPr>
          <p:nvPr>
            <p:ph idx="1"/>
          </p:nvPr>
        </p:nvSpPr>
        <p:spPr/>
        <p:txBody>
          <a:bodyPr/>
          <a:lstStyle/>
          <a:p>
            <a:pPr>
              <a:defRPr sz="1800"/>
            </a:pPr>
            <a:r>
              <a:t>Bei einem Sonnenschirm mit Bodenhülse durchdringt die Hülse Dielen und Unterkonstruktion. Eine Lastverteilungsplatte kann die Kräfte auf mehrere Dielen verteilen. Wichtig ist außerdem, dass die Hülse zwischen zwei Tragprofilen sitzt und zwischen Hülse und Holz ein kleiner Abstand für den Wasserablauf bleibt. Ein Schirmständer mit Sandsack oder Sockel belastet die Terrasse vor allem über seine Standfläche. Große Sockel können die Stabilität verbessern, verteilen die Last aber nicht automatisch auf Unterkonstruktion und Untergrund. Deshalb sollten bei schwereren Ständern mehrere Tragprofile, eine Lastverteilungsplatte oder Kanthölzer unter der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Befestigungsarten und ihre unterschiedlichen Anforderungen</a:t>
            </a:r>
          </a:p>
        </p:txBody>
      </p:sp>
      <p:sp>
        <p:nvSpPr>
          <p:cNvPr id="3" name="Content Placeholder 2"/>
          <p:cNvSpPr>
            <a:spLocks noGrp="1"/>
          </p:cNvSpPr>
          <p:nvPr>
            <p:ph idx="1"/>
          </p:nvPr>
        </p:nvSpPr>
        <p:spPr/>
        <p:txBody>
          <a:bodyPr/>
          <a:lstStyle/>
          <a:p>
            <a:pPr>
              <a:defRPr sz="1800"/>
            </a:pPr>
            <a:r>
              <a:t>Standfläche geprüft werden. Bei einer an der Fassade montierten Markie liegt die Hauptbelastung am Wandanschluss: Mauerwerk, Dämmung, Dübel, Schrauben und wasserdichte Ausführung müssen zusammenpassen. Ein Ampelschirm mit Seitensäule erzeugt hohe Kipplasten am Rand. Dafür kann ein zusätzliches Auflager, eine Verstärkung im Tragprofil, ein Punktfundament im Untergrund oder eine bewegungsaufnehmende Befestigung erforderlich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Abdichtung und Hinterlüftung schützen</a:t>
            </a:r>
          </a:p>
        </p:txBody>
      </p:sp>
      <p:sp>
        <p:nvSpPr>
          <p:cNvPr id="3" name="Content Placeholder 2"/>
          <p:cNvSpPr>
            <a:spLocks noGrp="1"/>
          </p:cNvSpPr>
          <p:nvPr>
            <p:ph idx="1"/>
          </p:nvPr>
        </p:nvSpPr>
        <p:spPr/>
        <p:txBody>
          <a:bodyPr/>
          <a:lstStyle/>
          <a:p>
            <a:pPr>
              <a:defRPr sz="1800"/>
            </a:pPr>
            <a:r>
              <a:t>Jede Durchführung und jeder Auflagerpunkt kann den Wasserweg im Terrassenaufbau unterbrechen. Für abgedichtete Flächen genügt es nicht, eine Hülse oder Halterung einfach einzusetzen. Der Anschluss muss an die bestehende Abdichtung angepasst und fachgerecht ausgeführt werden. Manschetten oder Dichtungsringe können Durchführungen schützen. Zusätzlich sollten Holzreste und Späne rund um Befestigungspunkte entfernt werden, damit Wasser nicht in Hohlräume gelangt. Entwässerung und Luftbewegung müssen auch nach der Montage funktionieren. Deshalb ist es hilfreich, die betroffenen Stellen regelmäßig auf stehendes Wasser zu kontrollieren. Bei Unsicher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Abdichtung und Hinterlüftung schützen</a:t>
            </a:r>
          </a:p>
        </p:txBody>
      </p:sp>
      <p:sp>
        <p:nvSpPr>
          <p:cNvPr id="3" name="Content Placeholder 2"/>
          <p:cNvSpPr>
            <a:spLocks noGrp="1"/>
          </p:cNvSpPr>
          <p:nvPr>
            <p:ph idx="1"/>
          </p:nvPr>
        </p:nvSpPr>
        <p:spPr/>
        <p:txBody>
          <a:bodyPr/>
          <a:lstStyle/>
          <a:p>
            <a:pPr>
              <a:defRPr sz="1800"/>
            </a:pPr>
            <a:r>
              <a:t>heit über den Aufbau oder die Abdichtung sollte die Abstimmung mit Fachleuten vor der Montage erfolgen.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Prüfungen vor der Montage</a:t>
            </a:r>
          </a:p>
        </p:txBody>
      </p:sp>
      <p:sp>
        <p:nvSpPr>
          <p:cNvPr id="3" name="Content Placeholder 2"/>
          <p:cNvSpPr>
            <a:spLocks noGrp="1"/>
          </p:cNvSpPr>
          <p:nvPr>
            <p:ph idx="1"/>
          </p:nvPr>
        </p:nvSpPr>
        <p:spPr/>
        <p:txBody>
          <a:bodyPr/>
          <a:lstStyle/>
          <a:p>
            <a:pPr>
              <a:defRPr sz="1800"/>
            </a:pPr>
            <a:r>
              <a:t>Vor der Befestigung von Sonnenschutz auf einer Holzterrasse lassen sich mehrere Fragen strukturiert klären. Wo befinden sich Tragprofile und Auflager? Welche Last erzeugen Sonnenschirm, Ständer, Markise oder Ampelschirm? Ist der Untergrund Beton, Erdreich, Splitt oder eine abgedichtete Fläche? Wie kann Wasser ablaufen, und bleibt die Hinterlüftung erhalten? Falls eine Durchführung vorgesehen ist, muss außerdem feststehen, wie sie an eine vorhandene Abdichtung angeschlossen wird. Diese Prüfungen zeigen, ob eine direkte Montage sinnvoll ist oder ob zuerst eine Verstärkung, Lastverteilung oder zusätzliche Abstimmung erforderlich wird.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a:t>
            </a:r>
          </a:p>
        </p:txBody>
      </p:sp>
      <p:sp>
        <p:nvSpPr>
          <p:cNvPr id="3" name="Content Placeholder 2"/>
          <p:cNvSpPr>
            <a:spLocks noGrp="1"/>
          </p:cNvSpPr>
          <p:nvPr>
            <p:ph idx="1"/>
          </p:nvPr>
        </p:nvSpPr>
        <p:spPr/>
        <p:txBody>
          <a:bodyPr/>
          <a:lstStyle/>
          <a:p>
            <a:pPr>
              <a:defRPr sz="1800"/>
            </a:pPr>
            <a:r>
              <a:t>Sonnenschutz lässt sich auf einer Holzterrasse befestigen, ohne die Konstruktion zu beschädigen, wenn die Befestigung zur tatsächlichen Aufbautiefe, zu den Tragprofilen und zum Untergrund passt. Punktuelle Lasten benötigen eine durchdachte Lastverteilung; Durchführungen brauchen einen passenden Abdichtungsanschluss. Prüfen Sie den Aufbau deshalb vor der Montage und nicht erst, wenn der Sonnenschirm bereits steht. Für die Vertiefung der Planung bietet der [weiterführende Ratgeber zur Sonnenschutzbefestigung](https://holzdach.bitbucket.io/spreeholzterrasse/sonnenschutz-holzterrasse-befestigen-ohne-schaeden/) die wichtigsten Befestigungsvariante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a:t>
            </a:r>
          </a:p>
        </p:txBody>
      </p:sp>
      <p:sp>
        <p:nvSpPr>
          <p:cNvPr id="3" name="Content Placeholder 2"/>
          <p:cNvSpPr>
            <a:spLocks noGrp="1"/>
          </p:cNvSpPr>
          <p:nvPr>
            <p:ph idx="1"/>
          </p:nvPr>
        </p:nvSpPr>
        <p:spPr/>
        <p:txBody>
          <a:bodyPr/>
          <a:lstStyle/>
          <a:p>
            <a:pPr>
              <a:defRPr sz="1800"/>
            </a:pPr>
            <a:r>
              <a:t>n und Risiken im Überblick. Wer die einzelnen Befestigungsschritte nachvollziehen möchte, findet dort ergänzende Hinweise zu Lastverteilungsplatten, Tragprofilen, Abdichtung und Hinterlüftung.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Sonnenschutz auf der Holzterrasse befestigen, ohne die Konstruktion zu beschädigen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