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spreewintergarten/kondensat-wintergarten-ursprungsorte/" TargetMode="External"/><Relationship Id="rId3" Type="http://schemas.openxmlformats.org/officeDocument/2006/relationships/hyperlink" Target="https://holzdach.bitbucket.io/spreewintergarten/dateien/minimax-9ad654a1c4e0de76f6b1f32d/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Kondensat am Wintergarten: Drei Ursprungsorte, drei verschiedene Maßnahmen · Erklärende Präsentation</a:t>
            </a:r>
          </a:p>
        </p:txBody>
      </p:sp>
      <p:sp>
        <p:nvSpPr>
          <p:cNvPr id="3" name="Content Placeholder 2"/>
          <p:cNvSpPr>
            <a:spLocks noGrp="1"/>
          </p:cNvSpPr>
          <p:nvPr>
            <p:ph idx="1"/>
          </p:nvPr>
        </p:nvSpPr>
        <p:spPr/>
        <p:txBody>
          <a:bodyPr/>
          <a:lstStyle/>
          <a:p>
            <a:r>
              <a:t>Überblick: Kondensatbildung im Wintergarten zählt zu den häufigsten Themen, mit denen sich Eigentümer und Planer auseinandersetzen. Die gute Nachricht: Nicht jedes Wasser an den Scheiben deutet auf einen Mangel hin. Der folgende Ratgeber hilft dabei, die Ursachen systematisch einzuordnen und gezielt zu handeln – ohne vorschnelle Maßnahmen, die das Problem verschlimmern können.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Kondensat keine pauschale Diagnose zulässt</a:t>
            </a:r>
          </a:p>
        </p:txBody>
      </p:sp>
      <p:sp>
        <p:nvSpPr>
          <p:cNvPr id="3" name="Content Placeholder 2"/>
          <p:cNvSpPr>
            <a:spLocks noGrp="1"/>
          </p:cNvSpPr>
          <p:nvPr>
            <p:ph idx="1"/>
          </p:nvPr>
        </p:nvSpPr>
        <p:spPr/>
        <p:txBody>
          <a:bodyPr/>
          <a:lstStyle/>
          <a:p>
            <a:pPr>
              <a:defRPr sz="1800"/>
            </a:pPr>
            <a:r>
              <a:t>Kondensat entsteht dort, wo warme, feuchte Luft auf kühlere Oberflächen trifft. Das Grundprinzip ist einfach, doch im Wintergarten existieren drei räumlich getrennte Zonen, in denen dieser physikalische Vorgang ablaufen kann. Die entscheidende Frage lautet daher nicht nur, ob Kondensat auftritt, sondern wo genau es sich zeigt. Diese Unterscheidung klingt simpel, ist aber für die richtige Bewertung unverzichtbar. Ein und dasselbe Erscheinungsbild kann harmlos, lüftungsbedingt oder bauteilbedingt sein. Wer diese drei Zonen nicht unterscheidet, läuft Gefahr, entweder harmlose Erscheinungen überzubewerten oder ernsthafte Probleme zu übersehen.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drei Zonen der Kondensatbildung</a:t>
            </a:r>
          </a:p>
        </p:txBody>
      </p:sp>
      <p:sp>
        <p:nvSpPr>
          <p:cNvPr id="3" name="Content Placeholder 2"/>
          <p:cNvSpPr>
            <a:spLocks noGrp="1"/>
          </p:cNvSpPr>
          <p:nvPr>
            <p:ph idx="1"/>
          </p:nvPr>
        </p:nvSpPr>
        <p:spPr/>
        <p:txBody>
          <a:bodyPr/>
          <a:lstStyle/>
          <a:p>
            <a:pPr>
              <a:defRPr sz="1800"/>
            </a:pPr>
            <a:r>
              <a:t>An der Rauminnenseite trifft die warme Raumluft auf die kalte Glasfläche. Hier spielen Innenklima, Nutzungsfeuchte und das individuelle Lüftungsverhalten die zentrale Rolle. Auf der Gebäudeaußenseite schlägt sich Feuchtigkeit aus der Umgebungsluft auf den äußeren Glasscheiben nieder – besonders in den Morgenstunden, bei Taupunktunterschreitung oder nach klaren Nächten. Dies ist ein völlig normaler physikalischer Vorgang und kein Baumangel. Tritt Kondensat jedoch zwischen den Scheiben einer Mehrscheibenverglasung auf, deutet das auf ein Problem im abgedichteten Raum hin, meist auf eine beschädigte Randverbundung oder einen Defekt im Trocknungs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drei Zonen der Kondensatbildung</a:t>
            </a:r>
          </a:p>
        </p:txBody>
      </p:sp>
      <p:sp>
        <p:nvSpPr>
          <p:cNvPr id="3" name="Content Placeholder 2"/>
          <p:cNvSpPr>
            <a:spLocks noGrp="1"/>
          </p:cNvSpPr>
          <p:nvPr>
            <p:ph idx="1"/>
          </p:nvPr>
        </p:nvSpPr>
        <p:spPr/>
        <p:txBody>
          <a:bodyPr/>
          <a:lstStyle/>
          <a:p>
            <a:pPr>
              <a:defRPr sz="1800"/>
            </a:pPr>
            <a:r>
              <a:t>mittel.</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ein Protokoll die Diagnose erleichtert</a:t>
            </a:r>
          </a:p>
        </p:txBody>
      </p:sp>
      <p:sp>
        <p:nvSpPr>
          <p:cNvPr id="3" name="Content Placeholder 2"/>
          <p:cNvSpPr>
            <a:spLocks noGrp="1"/>
          </p:cNvSpPr>
          <p:nvPr>
            <p:ph idx="1"/>
          </p:nvPr>
        </p:nvSpPr>
        <p:spPr/>
        <p:txBody>
          <a:bodyPr/>
          <a:lstStyle/>
          <a:p>
            <a:pPr>
              <a:defRPr sz="1800"/>
            </a:pPr>
            <a:r>
              <a:t>Ohne Aufzeichnung bleibt jede Beobachtung eine Momentaufnahme. Wer Kondensat regelmäßig wahrnimmt, sollte ein einfaches Protokoll führen: Datum und ungefähre Uhrzeit notieren, Witterungsbedingungen festhalten, Raumnutzung vermerken und den genauen Ort am Glas markieren. Diese Angaben ermöglichen es, wiederkehrende Muster zu erkennen. Tritt Kondensat nur bei bestimmten Wetterlagen auf, nur zu bestimmten Tageszeiten oder nur bei geschlossenen Fenstern? Solche Zusammenhänge helfen Fachleuten, die eigentliche Ursache gezielt einzugrenzen, anstatt auf Verdacht zu arbeiten.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Zusammenhang zwischen Glasaufbau und Kondensatneigung</a:t>
            </a:r>
          </a:p>
        </p:txBody>
      </p:sp>
      <p:sp>
        <p:nvSpPr>
          <p:cNvPr id="3" name="Content Placeholder 2"/>
          <p:cNvSpPr>
            <a:spLocks noGrp="1"/>
          </p:cNvSpPr>
          <p:nvPr>
            <p:ph idx="1"/>
          </p:nvPr>
        </p:nvSpPr>
        <p:spPr/>
        <p:txBody>
          <a:bodyPr/>
          <a:lstStyle/>
          <a:p>
            <a:pPr>
              <a:defRPr sz="1800"/>
            </a:pPr>
            <a:r>
              <a:t>Die Verglasung eines Wintergartens besteht nicht nur aus der sichtbaren Scheibe. Ug-Wert, g-Wert und Scheibenaufbau bestimmen gemeinsam, wie sich Temperaturen an den Oberflächen verhalten. Ein geringerer Ug-Wert bedeutet wärmere innere Oberflächen und damit weniger Neigung zu Kondensat an der Raumseite. Andererseits beeinflusst der g-Wert den solaren Wärmegewinn, der den Raum aufheizt und wiederum die Luftfeuchtigkeit steigen lassen kann. Bei der Planung sollten Glasaufbau und Lüftungskonzept daher nicht isoliert betrachtet werden.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fachliche Hilfe sinnvoll ist und wann nicht</a:t>
            </a:r>
          </a:p>
        </p:txBody>
      </p:sp>
      <p:sp>
        <p:nvSpPr>
          <p:cNvPr id="3" name="Content Placeholder 2"/>
          <p:cNvSpPr>
            <a:spLocks noGrp="1"/>
          </p:cNvSpPr>
          <p:nvPr>
            <p:ph idx="1"/>
          </p:nvPr>
        </p:nvSpPr>
        <p:spPr/>
        <p:txBody>
          <a:bodyPr/>
          <a:lstStyle/>
          <a:p>
            <a:pPr>
              <a:defRPr sz="1800"/>
            </a:pPr>
            <a:r>
              <a:t>Einzelne Morgenstunden mit Tauwasser auf den Außenscheiben sind kein Grund zur Besorgnis. Anders verhält es sich bei wiederkehrendem Kondensat an der Innenseite, Tropfbildung auf dem Rahmen oder Feuchtigkeit im Scheibenzwischenraum. Der bloße Austausch einer Scheibe oder der Einbau eines Luftentfeuchters greift nur, wenn die eigentliche Ursache bekannt ist. Ohne vorherige Analyse besteht die Gefahr, am falschen Ort nachzurüsten – und möglicherweise neue Probleme wie Zugluft, erhöhte Heizkosten oder Schimmelbildung in unerwarteten Bereichen zu verursachen.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Kondensat am Wintergarten: Drei Ursprungsorte, drei verschiedene Maßnahmen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