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wintergartenberlin/fundament-bodenaufbau-wintergarten-anforderungen/" TargetMode="External"/><Relationship Id="rId3" Type="http://schemas.openxmlformats.org/officeDocument/2006/relationships/hyperlink" Target="https://holzdach.bitbucket.io/wintergartenberlin/dateien/minimax-40a367e674f155f500cce48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Bodenaufbau für den Wintergarten: Was wirklich zählt · Erklärende Präsentation</a:t>
            </a:r>
          </a:p>
        </p:txBody>
      </p:sp>
      <p:sp>
        <p:nvSpPr>
          <p:cNvPr id="3" name="Content Placeholder 2"/>
          <p:cNvSpPr>
            <a:spLocks noGrp="1"/>
          </p:cNvSpPr>
          <p:nvPr>
            <p:ph idx="1"/>
          </p:nvPr>
        </p:nvSpPr>
        <p:spPr/>
        <p:txBody>
          <a:bodyPr/>
          <a:lstStyle/>
          <a:p>
            <a:r>
              <a:t>Überblick: Beim Bau eines Wintergartens entscheidet der Unterbau darüber, ob die Konstruktion dauerhaft standsicher bleibt. Fundament, Bodenplatte, Entwässerung und Hausanschluss müssen deshalb bereits vor der Montage aufeinander abgestimmt sein. Die wichtigste Grundregel lautet: Der vorhandene Baugrund und der geplante Nutzungsumfang bestimmen das Fundament; pauschale Angaben ohne Prüfung der örtlichen Verhältnisse reichen nicht aus. Der folgende Leitfaden zeigt, welche Fragen bei der Planung eines neuen Wintergartens sowie beim Umbau eines Bestandsgebäudes geklärt werden sollten. [Grundlagen der Fundamentplanung ansehen](https://holzdach.bi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Aufgaben des Fundaments</a:t>
            </a:r>
          </a:p>
        </p:txBody>
      </p:sp>
      <p:sp>
        <p:nvSpPr>
          <p:cNvPr id="3" name="Content Placeholder 2"/>
          <p:cNvSpPr>
            <a:spLocks noGrp="1"/>
          </p:cNvSpPr>
          <p:nvPr>
            <p:ph idx="1"/>
          </p:nvPr>
        </p:nvSpPr>
        <p:spPr/>
        <p:txBody>
          <a:bodyPr/>
          <a:lstStyle/>
          <a:p>
            <a:pPr>
              <a:defRPr sz="1800"/>
            </a:pPr>
            <a:r>
              <a:t>Ein geeignetes Fundament muss die Lasten aus Konstruktion, Verglasung und Ausstattung gleichmäßig in den Baugrund ableiten. Es muss außerdem unterschiedliche Setzungen so ausgleichen, dass sich Rahmen und Verglasung nicht versacken. Drittens schützt es die Konstruktion vor Feuchtigkeit von unten. Wird eine dieser Aufgaben nicht berücksichtigt, können Schäden lange unbemerkt bleiben. Typische Folgen sind Risse an Anschlussfugen, schiefe Rahmen, undichte Profile und eine dauerhaft beeinträchtigte Verbindung zum Haus. Probleme werden häufig erst nach Jahren sichtbar, obwohl die Ursache in der ursprünglichen Gründung liegt.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Baugrund prüfen statt Annahmen treffen</a:t>
            </a:r>
          </a:p>
        </p:txBody>
      </p:sp>
      <p:sp>
        <p:nvSpPr>
          <p:cNvPr id="3" name="Content Placeholder 2"/>
          <p:cNvSpPr>
            <a:spLocks noGrp="1"/>
          </p:cNvSpPr>
          <p:nvPr>
            <p:ph idx="1"/>
          </p:nvPr>
        </p:nvSpPr>
        <p:spPr/>
        <p:txBody>
          <a:bodyPr/>
          <a:lstStyle/>
          <a:p>
            <a:pPr>
              <a:defRPr sz="1800"/>
            </a:pPr>
            <a:r>
              <a:t>Ob Streifenfundament, Fundamentplatte oder Punktfundamente mit Rahmen geeignet sind, hängt vom Baugrund, den vorhandenen Unterlagen und den tatsächlichen Lasten ab. Eine optisch unauffällige Terrasse kann einen Unterbau verdecken, der für einen geschlossenen Glasanbau nicht ausgelegt ist. Deshalb sollten vorhandene Pläne, Fotos und Angaben zum früheren Aufbau gesammelt und fachlich ausgewertet werden. Fehlen belastbare Unterlagen, ist eine zusätzliche Prüfung des Bodens erforderlich. Bei einem Bestandsgebäude hilft eine systematische Aufnahme, bevor ein neues Fundament oder eine neue Bodenplatte vorgesehen wird. [Hinweise zur Prüfung eines 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Baugrund prüfen statt Annahmen treffen</a:t>
            </a:r>
          </a:p>
        </p:txBody>
      </p:sp>
      <p:sp>
        <p:nvSpPr>
          <p:cNvPr id="3" name="Content Placeholder 2"/>
          <p:cNvSpPr>
            <a:spLocks noGrp="1"/>
          </p:cNvSpPr>
          <p:nvPr>
            <p:ph idx="1"/>
          </p:nvPr>
        </p:nvSpPr>
        <p:spPr/>
        <p:txBody>
          <a:bodyPr/>
          <a:lstStyle/>
          <a:p>
            <a:pPr>
              <a:defRPr sz="1800"/>
            </a:pPr>
            <a:r>
              <a:t>tbaus](https://039wintergarten.pages.dev/wintergarten-altbau-bestand-pruefen/)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Nutzung und Bodenplatte abstimmen</a:t>
            </a:r>
          </a:p>
        </p:txBody>
      </p:sp>
      <p:sp>
        <p:nvSpPr>
          <p:cNvPr id="3" name="Content Placeholder 2"/>
          <p:cNvSpPr>
            <a:spLocks noGrp="1"/>
          </p:cNvSpPr>
          <p:nvPr>
            <p:ph idx="1"/>
          </p:nvPr>
        </p:nvSpPr>
        <p:spPr/>
        <p:txBody>
          <a:bodyPr/>
          <a:lstStyle/>
          <a:p>
            <a:pPr>
              <a:defRPr sz="1800"/>
            </a:pPr>
            <a:r>
              <a:t>Die Dimensionierung der Bodenplatte richtet sich nicht allein nach der Fläche des Wintergartens. Zu berücksichtigen sind die Lasten und Abstände der Stützen, das Glasgewicht, die Dachlast sowie die vorgesehene Nutzung. Zwischen einem Kaltwintergarten und einem beheizten Wohnwintergarten bestehen unterschiedliche Anforderungen an die Konstruktion und ihren Unterbau. Eine zu dünne oder unzureichend ausgeführte Platte kann sich verformen und die Anschlussfugen belasten. Auch die Ausführung der Übergänge zum bestehenden Gebäude gehört in dieses frühe Planungsstadium, damit die spätere Dichtheit nicht allein von der Montage abhängt.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Frost und Entwässerung früh einplanen</a:t>
            </a:r>
          </a:p>
        </p:txBody>
      </p:sp>
      <p:sp>
        <p:nvSpPr>
          <p:cNvPr id="3" name="Content Placeholder 2"/>
          <p:cNvSpPr>
            <a:spLocks noGrp="1"/>
          </p:cNvSpPr>
          <p:nvPr>
            <p:ph idx="1"/>
          </p:nvPr>
        </p:nvSpPr>
        <p:spPr/>
        <p:txBody>
          <a:bodyPr/>
          <a:lstStyle/>
          <a:p>
            <a:pPr>
              <a:defRPr sz="1800"/>
            </a:pPr>
            <a:r>
              <a:t>In Gebieten mit winterlichen Temperaturen unter null Grad muss die Gründung frostfrei ausgeführt werden. Liegt die Fundamentsohle nicht ausreichend tief, kann Frosthub das Fundament anheben und die Konstruktion beschädigen. Die erforderliche Tiefe ist örtlich zu bestimmen und sollte nicht mit einer allgemeinen Standardangabe ersetzt werden. Ebenso wichtig ist die Entwässerung. Die Sickerfähigkeit des Bodens, die Verbindung zur Grundstücksentwässerung und die Ableitung des Dachwassers müssen bereits bei der Fundamentplanung geklärt werden. Nachträgliche Änderungen sind aufwendig und können zusätzliche Arbeiten an Boden, Platten und Anschlüssen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Frost und Entwässerung früh einplanen</a:t>
            </a:r>
          </a:p>
        </p:txBody>
      </p:sp>
      <p:sp>
        <p:nvSpPr>
          <p:cNvPr id="3" name="Content Placeholder 2"/>
          <p:cNvSpPr>
            <a:spLocks noGrp="1"/>
          </p:cNvSpPr>
          <p:nvPr>
            <p:ph idx="1"/>
          </p:nvPr>
        </p:nvSpPr>
        <p:spPr/>
        <p:txBody>
          <a:bodyPr/>
          <a:lstStyle/>
          <a:p>
            <a:pPr>
              <a:defRPr sz="1800"/>
            </a:pPr>
            <a:r>
              <a:t> erforderlich machen.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Prüfung zur klaren Aufgabenverteilung</a:t>
            </a:r>
          </a:p>
        </p:txBody>
      </p:sp>
      <p:sp>
        <p:nvSpPr>
          <p:cNvPr id="3" name="Content Placeholder 2"/>
          <p:cNvSpPr>
            <a:spLocks noGrp="1"/>
          </p:cNvSpPr>
          <p:nvPr>
            <p:ph idx="1"/>
          </p:nvPr>
        </p:nvSpPr>
        <p:spPr/>
        <p:txBody>
          <a:bodyPr/>
          <a:lstStyle/>
          <a:p>
            <a:pPr>
              <a:defRPr sz="1800"/>
            </a:pPr>
            <a:r>
              <a:t>Ein nachvollziehbarer Ablauf reduziert das Risiko von Planungslücken. Zunächst werden Baugrund oder vorhandene Unterlagen geprüft. Anschließend wird das Nutzungsziel definiert, die Lasten ermittelt und die passende Fundamentart festgelegt. Frostfreiheit und Entwässerung fließen ebenfalls in die Planung ein, bevor der Leistungsumfang ausgeschrieben wird. Besonders wichtig ist die schriftliche Zuständigkeitsklärung: Wer erstellt das Fundament nach welchen Vorgaben, und wer kontrolliert den Unterbau vor der Montage der Wintergartenkonstruktion? Solche Festlegungen gehören in die Planungsunterlagen. So werden Schnittstellen zwischen Baugrund, Fun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Prüfung zur klaren Aufgabenverteilung</a:t>
            </a:r>
          </a:p>
        </p:txBody>
      </p:sp>
      <p:sp>
        <p:nvSpPr>
          <p:cNvPr id="3" name="Content Placeholder 2"/>
          <p:cNvSpPr>
            <a:spLocks noGrp="1"/>
          </p:cNvSpPr>
          <p:nvPr>
            <p:ph idx="1"/>
          </p:nvPr>
        </p:nvSpPr>
        <p:spPr/>
        <p:txBody>
          <a:bodyPr/>
          <a:lstStyle/>
          <a:p>
            <a:pPr>
              <a:defRPr sz="1800"/>
            </a:pPr>
            <a:r>
              <a:t>dament, Bodenplatte und Wintergarten früh erkennbar und einheitlich bearbeitbar.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Fundament und Bodenaufbau für den Wintergarten: Was wirklich zählt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