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wintergartenkoeln/fenster-tueren-wintergarten-auswahl-oeffnungselemente/" TargetMode="External"/><Relationship Id="rId3" Type="http://schemas.openxmlformats.org/officeDocument/2006/relationships/hyperlink" Target="https://holzdach.bitbucket.io/wintergartenkoeln/dateien/minimax-09087097f0a479bce2d6b63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Fenster und Türen im Wintergarten: Öffnungselemente richtig auswählen · Erklärende Präsentation</a:t>
            </a:r>
          </a:p>
        </p:txBody>
      </p:sp>
      <p:sp>
        <p:nvSpPr>
          <p:cNvPr id="3" name="Content Placeholder 2"/>
          <p:cNvSpPr>
            <a:spLocks noGrp="1"/>
          </p:cNvSpPr>
          <p:nvPr>
            <p:ph idx="1"/>
          </p:nvPr>
        </p:nvSpPr>
        <p:spPr/>
        <p:txBody>
          <a:bodyPr/>
          <a:lstStyle/>
          <a:p>
            <a:r>
              <a:t>Überblick: Die Wärmedämmung bestimmt maßgeblich, wie behaglich sich ein Wintergarten das ganze Jahr über nutzen lässt. Anders als bei der Beratung zu Öffnungselementen, die Lüftung und Schließen behandelt, geht es hier um die Frage, wie die Konstruktion selbst Wärmeverluste begrenzt und solare Gewinne nutzt. Eine durchdachte Dämmung beeinflusst Heizkosten, Nutzungskomfort und die Bauqualität insgesamt.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Wärmeverluste an den verschiedenen Bauteilen</a:t>
            </a:r>
          </a:p>
        </p:txBody>
      </p:sp>
      <p:sp>
        <p:nvSpPr>
          <p:cNvPr id="3" name="Content Placeholder 2"/>
          <p:cNvSpPr>
            <a:spLocks noGrp="1"/>
          </p:cNvSpPr>
          <p:nvPr>
            <p:ph idx="1"/>
          </p:nvPr>
        </p:nvSpPr>
        <p:spPr/>
        <p:txBody>
          <a:bodyPr/>
          <a:lstStyle/>
          <a:p>
            <a:pPr>
              <a:defRPr sz="1800"/>
            </a:pPr>
            <a:r>
              <a:t>Ein Wintergarten verliert Wärme über drei Wege: Transmission durch Verglasung und Rahmen, Lüftungswärmeverluste beim Öffnen und Wärmebrücken an Anschlüssen und Übergängen. Die Verglasungsfläche dominiert dabei, weil sie den größten Anteil der Hülle ausmacht. Der Ug-Wert beschreibt den Wärmeverlust durch das Glas, während der Uw-Wert den gesamten Fenstereinschluss inklusive Rahmen abbildet. Für den Wintergarten reichen übliche Isolierglaspakete oft nicht aus. Dreifachverglasung mit Ug-Werten unter 0,7 W/m²K und thermisch getrennte Rahmenprofile verbessern die Bilanz deutlich. Auch die Anschlüsse an Bestandswand und Dach verdienen Aufmerksamkei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Wärmeverluste an den verschiedenen Bauteilen</a:t>
            </a:r>
          </a:p>
        </p:txBody>
      </p:sp>
      <p:sp>
        <p:nvSpPr>
          <p:cNvPr id="3" name="Content Placeholder 2"/>
          <p:cNvSpPr>
            <a:spLocks noGrp="1"/>
          </p:cNvSpPr>
          <p:nvPr>
            <p:ph idx="1"/>
          </p:nvPr>
        </p:nvSpPr>
        <p:spPr/>
        <p:txBody>
          <a:bodyPr/>
          <a:lstStyle/>
          <a:p>
            <a:pPr>
              <a:defRPr sz="1800"/>
            </a:pPr>
            <a:r>
              <a:t>t: unzureichend gedämmte Randbereiche erzeugen Wärmebrücken, die Schimmelbildung begünstigen und den Nutzungskomfort mindern.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Rahmenmaterialien und ihre Dämmeigenschaften</a:t>
            </a:r>
          </a:p>
        </p:txBody>
      </p:sp>
      <p:sp>
        <p:nvSpPr>
          <p:cNvPr id="3" name="Content Placeholder 2"/>
          <p:cNvSpPr>
            <a:spLocks noGrp="1"/>
          </p:cNvSpPr>
          <p:nvPr>
            <p:ph idx="1"/>
          </p:nvPr>
        </p:nvSpPr>
        <p:spPr/>
        <p:txBody>
          <a:bodyPr/>
          <a:lstStyle/>
          <a:p>
            <a:pPr>
              <a:defRPr sz="1800"/>
            </a:pPr>
            <a:r>
              <a:t>Das Rahmenmaterial beeinflusst den Wärmeschutz besonders bei großflächigen Elementen. Holzrahmen bieten von sich aus gute Dämmwerte und fügen sich optisch in den Baustil ein. Aluminiumrahmen leiten Wärme besser, weshalb thermisch getrennte Profile erforderlich sind. Diese Systeme unterbrechen die Metallbrücke durch isolierende Kunststoffstege und erreichen dadurch brauchbare Uf-Werte. Kunststoffprofile kombinieren günstige Dämmwerte mit geringem Pflegeaufwand. Bei der Auswahl sollten Planer den Wärmedurchgangskoeffizienten des gesamten Elements prüfen, nicht nur den des Rahmens allein. Die Kombination aus Rahmenmaterial, Glasaufbau und Dichtu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Rahmenmaterialien und ihre Dämmeigenschaften</a:t>
            </a:r>
          </a:p>
        </p:txBody>
      </p:sp>
      <p:sp>
        <p:nvSpPr>
          <p:cNvPr id="3" name="Content Placeholder 2"/>
          <p:cNvSpPr>
            <a:spLocks noGrp="1"/>
          </p:cNvSpPr>
          <p:nvPr>
            <p:ph idx="1"/>
          </p:nvPr>
        </p:nvSpPr>
        <p:spPr/>
        <p:txBody>
          <a:bodyPr/>
          <a:lstStyle/>
          <a:p>
            <a:pPr>
              <a:defRPr sz="1800"/>
            </a:pPr>
            <a:r>
              <a:t>ngsebenen ergibt die tatsächliche energetische Qualität.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Solare Gewinne richtig nutzen</a:t>
            </a:r>
          </a:p>
        </p:txBody>
      </p:sp>
      <p:sp>
        <p:nvSpPr>
          <p:cNvPr id="3" name="Content Placeholder 2"/>
          <p:cNvSpPr>
            <a:spLocks noGrp="1"/>
          </p:cNvSpPr>
          <p:nvPr>
            <p:ph idx="1"/>
          </p:nvPr>
        </p:nvSpPr>
        <p:spPr/>
        <p:txBody>
          <a:bodyPr/>
          <a:lstStyle/>
          <a:p>
            <a:pPr>
              <a:defRPr sz="1800"/>
            </a:pPr>
            <a:r>
              <a:t>Im Winter erwünscht sich eine Maximierung des solaren Energieeintrags. Die Glasscheibe lässt kurzwelliges Sonnenlicht herein, das im Raum in Wärme umgewandelt wird. Der g-Wert beschreibt, wie viel Solarenergie die Verglasung durchlässt. Hohe g-Werte über 0,6 bedeuten mehr solare Gewinne, kosten aber bei geschlossenen Sonnenschutzorganen an heißen Tagen. Die Orientierung des Wintergartens nach Süden nutzt die tief stehende Wintersonne optimal. Nordausrichtung bringt weniger passive Solargewinne, kann aber bei geeigneter Gebäudedämmung dennoch funktionieren. Der richtige Kompromiss zwischen g-Wert und Sonnenschutz hängt von der Nutzung und den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Solare Gewinne richtig nutzen</a:t>
            </a:r>
          </a:p>
        </p:txBody>
      </p:sp>
      <p:sp>
        <p:nvSpPr>
          <p:cNvPr id="3" name="Content Placeholder 2"/>
          <p:cNvSpPr>
            <a:spLocks noGrp="1"/>
          </p:cNvSpPr>
          <p:nvPr>
            <p:ph idx="1"/>
          </p:nvPr>
        </p:nvSpPr>
        <p:spPr/>
        <p:txBody>
          <a:bodyPr/>
          <a:lstStyle/>
          <a:p>
            <a:pPr>
              <a:defRPr sz="1800"/>
            </a:pPr>
            <a:r>
              <a:t>klimatischen Bedingungen ab.</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Heizkonzept und Temperaturführung</a:t>
            </a:r>
          </a:p>
        </p:txBody>
      </p:sp>
      <p:sp>
        <p:nvSpPr>
          <p:cNvPr id="3" name="Content Placeholder 2"/>
          <p:cNvSpPr>
            <a:spLocks noGrp="1"/>
          </p:cNvSpPr>
          <p:nvPr>
            <p:ph idx="1"/>
          </p:nvPr>
        </p:nvSpPr>
        <p:spPr/>
        <p:txBody>
          <a:bodyPr/>
          <a:lstStyle/>
          <a:p>
            <a:pPr>
              <a:defRPr sz="1800"/>
            </a:pPr>
            <a:r>
              <a:t>Ein beheizter Wintergarten benötigt ein durchdachtes Heizkonzept, das zur Dämmqualität passt. Fußbodenheizung verteilt Wärme gleichmäßig und vermeidet kalte Oberflächen. Wandintegrierte Heizleisten an der Rückseite zum Bestandsgebäude nutzen den Übergangsbereich effizient. Die Temperaturführung sollte Zonen bilden: kühlere Bereiche für Übergangszeiten, wärmere für die Nutzung an kalten Tagen. Eine automatische Steuerung nach Außentemperatur und Sonneneinstrahlung passt die Heizleistung bedarfsgerecht an. Die Größe der Heizflächen ergibt sich aus dem Wärmebedarf nach Abzug der solaren Gewinne. Ohne Heizung bleibt der Wintergarten in der kalten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Heizkonzept und Temperaturführung</a:t>
            </a:r>
          </a:p>
        </p:txBody>
      </p:sp>
      <p:sp>
        <p:nvSpPr>
          <p:cNvPr id="3" name="Content Placeholder 2"/>
          <p:cNvSpPr>
            <a:spLocks noGrp="1"/>
          </p:cNvSpPr>
          <p:nvPr>
            <p:ph idx="1"/>
          </p:nvPr>
        </p:nvSpPr>
        <p:spPr/>
        <p:txBody>
          <a:bodyPr/>
          <a:lstStyle/>
          <a:p>
            <a:pPr>
              <a:defRPr sz="1800"/>
            </a:pPr>
            <a:r>
              <a:t> Jahreszeit nur eingeschränkt nutzbar.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Planungstipps für die energetische Ausführung</a:t>
            </a:r>
          </a:p>
        </p:txBody>
      </p:sp>
      <p:sp>
        <p:nvSpPr>
          <p:cNvPr id="3" name="Content Placeholder 2"/>
          <p:cNvSpPr>
            <a:spLocks noGrp="1"/>
          </p:cNvSpPr>
          <p:nvPr>
            <p:ph idx="1"/>
          </p:nvPr>
        </p:nvSpPr>
        <p:spPr/>
        <p:txBody>
          <a:bodyPr/>
          <a:lstStyle/>
          <a:p>
            <a:pPr>
              <a:defRPr sz="1800"/>
            </a:pPr>
            <a:r>
              <a:t>Die energetische Qualität eines Wintergartens entscheidet sich früh in der Planung. Für den Angebotsvergleich empfehlen sich konkrete Angaben: Ug- und g-Wert der Verglasung, Uw-Wert der Rahmenelemente, Dämmung der Anschlüsse und ein Nachweis zum Wärmebrückenverhalten. Zertifizierte Prüfzeugnisse belegen die angegebenen Werte. Das Lüftungskonzept sollte ergänzend die Feuchteabfuhr regeln, um Bauschäden zu vermeiden. Eine baubegleitende Qualitätskontrolle der Anschlüsse stellt sicher, dass die geplanten Dämmwerte in der Ausführung erreicht werden. Frühzeitige Abstimmung mit dem Heizungsbauer verbessert die Abstimmung von Dämmung und Heizkonzept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Planungstipps für die energetische Ausführung</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Fenster und Türen im Wintergarten: Öffnungselemente richtig auswählen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