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wintergartenkoeln/wintergarten-standortwahl-grundstueck-koeln/" TargetMode="External"/><Relationship Id="rId3" Type="http://schemas.openxmlformats.org/officeDocument/2006/relationships/hyperlink" Target="https://holzdach.bitbucket.io/wintergartenkoeln/dateien/minimax-b15d33ffa9b8fca568547a6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Wintergarten-Standortwahl: So bewerten Sie Ihr Grundstück in Köln · Erklärende Präsentation</a:t>
            </a:r>
          </a:p>
        </p:txBody>
      </p:sp>
      <p:sp>
        <p:nvSpPr>
          <p:cNvPr id="3" name="Content Placeholder 2"/>
          <p:cNvSpPr>
            <a:spLocks noGrp="1"/>
          </p:cNvSpPr>
          <p:nvPr>
            <p:ph idx="1"/>
          </p:nvPr>
        </p:nvSpPr>
        <p:spPr/>
        <p:txBody>
          <a:bodyPr/>
          <a:lstStyle/>
          <a:p>
            <a:r>
              <a:t>Überblick: Die Standortwahl für einen Wintergarten in Köln ist mehr als eine Frage der Sonneneinstrahlung. Sie verbindet die künftige Nutzung mit den baulichen Möglichkeiten des Grundstücks, den Anforderungen des Bauordnungsrechts und den Gegebenheiten in der Nachbarschaft. Wer diese Punkte frühzeitig gemeinsam betrachtet, kann einen belastbaren Standort bestimmen und anschließend Materialien, Verglasung, Beschattung und Fundament gezielt planen. Die folgenden Fragen bilden eine praktische Grundlage für die weitere Abstimmung mit den zuständigen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 Nutzung und Tagesverlauf gemeinsam prüfen</a:t>
            </a:r>
          </a:p>
        </p:txBody>
      </p:sp>
      <p:sp>
        <p:nvSpPr>
          <p:cNvPr id="3" name="Content Placeholder 2"/>
          <p:cNvSpPr>
            <a:spLocks noGrp="1"/>
          </p:cNvSpPr>
          <p:nvPr>
            <p:ph idx="1"/>
          </p:nvPr>
        </p:nvSpPr>
        <p:spPr/>
        <p:txBody>
          <a:bodyPr/>
          <a:lstStyle/>
          <a:p>
            <a:pPr>
              <a:defRPr sz="1800"/>
            </a:pPr>
            <a:r>
              <a:t>Die Lage des Wintergartens bestimmt, wie viel Sonne während des Tages und über das Jahr einstrahlt. Eine Südostausrichtung liefert häufig morgendliches Licht und bringt am Nachmittag stärkere Sonneneinstrahlung. Bei einer Westausrichtung verschiebt sich die intensivste Sonnene Phase in den Nachmittag. Eine Nordostausrichtung erhält weniger direktes Sonnenlicht, kann dafür aber eine ruhigere und gleichmäßigere Nutzung ermöglichen. Für die Planung ist deshalb nicht allein die Himmelsrichtung relevant. Auch Dachneigung, Gebäude, Nachbarhäuser, Bäume, Geländeverläufe und der saisonale Sonnenstand müssen berücksichtigt werden. Ein Grundriss mit de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 Nutzung und Tagesverlauf gemeinsam prüfen</a:t>
            </a:r>
          </a:p>
        </p:txBody>
      </p:sp>
      <p:sp>
        <p:nvSpPr>
          <p:cNvPr id="3" name="Content Placeholder 2"/>
          <p:cNvSpPr>
            <a:spLocks noGrp="1"/>
          </p:cNvSpPr>
          <p:nvPr>
            <p:ph idx="1"/>
          </p:nvPr>
        </p:nvSpPr>
        <p:spPr/>
        <p:txBody>
          <a:bodyPr/>
          <a:lstStyle/>
          <a:p>
            <a:pPr>
              <a:defRPr sz="1800"/>
            </a:pPr>
            <a:r>
              <a:t>r geplanten Position hilft dabei, die Sonneneinstrahlung zu den verschiedenen Tageszeiten nachzuvollziehen. Diese Beobachtung bildet anschließend die Grundlage für die Beschattungsplanung und die Auswahl einer passenden Verglasung. Besonders wichtig ist außerdem, ob der Wintergarten als kalter Wintergarten oder als beheizter Wohnwintergarten genutzt werden soll. Die gewünschte Nutzung beeinflusst die Anforderungen an Wärmeschutz, Sonnenschutz, Heizung und Aufenthaltskomfort. Ein Standort mit begrenzter Einstrahlung kann für eine bestimmte Nutzung ungeeignet sein, auch wenn die Fläche grundsätzlich gut erreichbar ist. Die konkrete Orientierung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 Nutzung und Tagesverlauf gemeinsam prüfen</a:t>
            </a:r>
          </a:p>
        </p:txBody>
      </p:sp>
      <p:sp>
        <p:nvSpPr>
          <p:cNvPr id="3" name="Content Placeholder 2"/>
          <p:cNvSpPr>
            <a:spLocks noGrp="1"/>
          </p:cNvSpPr>
          <p:nvPr>
            <p:ph idx="1"/>
          </p:nvPr>
        </p:nvSpPr>
        <p:spPr/>
        <p:txBody>
          <a:bodyPr/>
          <a:lstStyle/>
          <a:p>
            <a:pPr>
              <a:defRPr sz="1800"/>
            </a:pPr>
            <a:r>
              <a:t> und die vorgesehene Nutzung sollten daher schon in der ersten Skizze feststehen.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Bebauungsplan konkret recherchieren</a:t>
            </a:r>
          </a:p>
        </p:txBody>
      </p:sp>
      <p:sp>
        <p:nvSpPr>
          <p:cNvPr id="3" name="Content Placeholder 2"/>
          <p:cNvSpPr>
            <a:spLocks noGrp="1"/>
          </p:cNvSpPr>
          <p:nvPr>
            <p:ph idx="1"/>
          </p:nvPr>
        </p:nvSpPr>
        <p:spPr/>
        <p:txBody>
          <a:bodyPr/>
          <a:lstStyle/>
          <a:p>
            <a:pPr>
              <a:defRPr sz="1800"/>
            </a:pPr>
            <a:r>
              <a:t>Bei der Positionierung eines Wintergartens müssen die Abstände zur Grundstücksgrenze und zu öffentlichen Verkehrsflächen geprüft werden. Die maßgeblichen Abstandsflächenregelungen in Nordrhein-Westfalen berücksichtigen unterschiedliche Bedingungen, etwa Gebäudehöhe und die vorhandene Bebauung an der Grenze. Eine ältere Terrasse oder ein bereits befestigter Bereich sagt lediglich aus, dass diese Fläche früher genutzt wurde. Er beweist nicht, dass an derselben Stelle ein Anbau zulässig ist. Für eine belastbare Prüfung werden daher der Grundstücksplan, vorhandene Gebäudeunterlagen und die geplanten Abmessungen benötigt. Zusätzlich kann ein Bebau</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Bebauungsplan konkret recherchieren</a:t>
            </a:r>
          </a:p>
        </p:txBody>
      </p:sp>
      <p:sp>
        <p:nvSpPr>
          <p:cNvPr id="3" name="Content Placeholder 2"/>
          <p:cNvSpPr>
            <a:spLocks noGrp="1"/>
          </p:cNvSpPr>
          <p:nvPr>
            <p:ph idx="1"/>
          </p:nvPr>
        </p:nvSpPr>
        <p:spPr/>
        <p:txBody>
          <a:bodyPr/>
          <a:lstStyle/>
          <a:p>
            <a:pPr>
              <a:defRPr sz="1800"/>
            </a:pPr>
            <a:r>
              <a:t>ungsplan die überbaubare Fläche, die Stellung des Gebäudes oder zulässige First- und Traufhöhen festsetzen. Nicht jedes Grundstück in Köln ist vollständig durch einen Bebauungsplan geregelt. Liegt keiner vor, sollte die zuständige Stelle vor der weiteren Planung trotzdem nach den einschlägigen Vorgaben befragt werden. Auch die Nachbarschaft kann für die Umsetzung wichtig werden. Bei einer Grenzbebauung oder geringen Abständen kann eine Zustimmung der Nachbarn erforderlich sein, sie ersetzt aber nicht die behördliche Prüfung. Fehlen aktuelle Bestandspläne, können archivierte Bauakten der Stadt Köln hilfreich sein. Ob Unterlagen verfügbar sind,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Grenzabstände und Bebauungsplan konkret recherchieren</a:t>
            </a:r>
          </a:p>
        </p:txBody>
      </p:sp>
      <p:sp>
        <p:nvSpPr>
          <p:cNvPr id="3" name="Content Placeholder 2"/>
          <p:cNvSpPr>
            <a:spLocks noGrp="1"/>
          </p:cNvSpPr>
          <p:nvPr>
            <p:ph idx="1"/>
          </p:nvPr>
        </p:nvSpPr>
        <p:spPr/>
        <p:txBody>
          <a:bodyPr/>
          <a:lstStyle/>
          <a:p>
            <a:pPr>
              <a:defRPr sz="1800"/>
            </a:pPr>
            <a:r>
              <a:t> lässt sich nur im Einzelfall klären.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Zugänglichkeit und Untergrund für die spätere Planung erfassen</a:t>
            </a:r>
          </a:p>
        </p:txBody>
      </p:sp>
      <p:sp>
        <p:nvSpPr>
          <p:cNvPr id="3" name="Content Placeholder 2"/>
          <p:cNvSpPr>
            <a:spLocks noGrp="1"/>
          </p:cNvSpPr>
          <p:nvPr>
            <p:ph idx="1"/>
          </p:nvPr>
        </p:nvSpPr>
        <p:spPr/>
        <p:txBody>
          <a:bodyPr/>
          <a:lstStyle/>
          <a:p>
            <a:pPr>
              <a:defRPr sz="1800"/>
            </a:pPr>
            <a:r>
              <a:t>Ein geeigneter Standort muss nicht nur sonnig und rechtlich möglich sein, sondern auch zur geplanten Nutzung führen. Zu prüfen sind der Zugang zum Wintergarten, die Verbindung zum bestehenden Haus sowie die Frage, ob sich eineTerrasse oder ein anderer Aufenthaltsbereich sinnvoll anschließen lässt. Für die Nutzung als Wohnwintergarten ist außerdem wichtig, wie der Raum im täglichen Leben erreichbar ist und ob ausreichend Platz für die gewünschte Möblierung bleibt. Die Stellung am Gebäude beeinflusst zudem den Anschluss, die energetischen Anforderungen und spätere Details. Ein separater Blick gehört auf den Untergrund und die Fundamentsituation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Zugänglichkeit und Untergrund für die spätere Planung erfassen</a:t>
            </a:r>
          </a:p>
        </p:txBody>
      </p:sp>
      <p:sp>
        <p:nvSpPr>
          <p:cNvPr id="3" name="Content Placeholder 2"/>
          <p:cNvSpPr>
            <a:spLocks noGrp="1"/>
          </p:cNvSpPr>
          <p:nvPr>
            <p:ph idx="1"/>
          </p:nvPr>
        </p:nvSpPr>
        <p:spPr/>
        <p:txBody>
          <a:bodyPr/>
          <a:lstStyle/>
          <a:p>
            <a:pPr>
              <a:defRPr sz="1800"/>
            </a:pPr>
            <a:r>
              <a:t>. Tragfähigkeit, vorhandene Leitungen, Entwässerung und die Beschaffenheit des Geländes können die tatsächliche Machbarkeit bestimmen, selbst wenn die Lage im Grundriss sinnvoll erscheint. Die Unterlagen für die Planung sollten deshalb mindestens einen Grundstücksplan, eine Skizze mit Position und Abmessungen sowie die geplante Nutzung enthalten. Mit diesen Angaben lässt sich die zuständige Stelle gezielt und nachvollziehbar ansprechen. Das ist hilfreicher als eine allgemeine Frage, ob Wintergärten grundsätzlich genehmigt werden können. Die rechtliche Beurteilung hängt immer vom konkreten Einzelfall ab.</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geprüften Standort zum weiteren Entwurf</a:t>
            </a:r>
          </a:p>
        </p:txBody>
      </p:sp>
      <p:sp>
        <p:nvSpPr>
          <p:cNvPr id="3" name="Content Placeholder 2"/>
          <p:cNvSpPr>
            <a:spLocks noGrp="1"/>
          </p:cNvSpPr>
          <p:nvPr>
            <p:ph idx="1"/>
          </p:nvPr>
        </p:nvSpPr>
        <p:spPr/>
        <p:txBody>
          <a:bodyPr/>
          <a:lstStyle/>
          <a:p>
            <a:pPr>
              <a:defRPr sz="1800"/>
            </a:pPr>
            <a:r>
              <a:t>Eine strukturierte Standortbewertung ist der erste Schritt vor Entwurfsunterlagen, Statik und einer Entscheidung über den Genehmigungsweg. Die Checkliste zur Standortbewertung fasst die wichtigsten Prüfpunkte zusammen: Ausrichtung und Sonneneinstrahlung, Abstände zu Grenzen und Nachbarbebauung, Vorgaben des Bebauungsplans, Abschattungen, Zugänglichkeit, Untergrund, gewünschte Nutzung sowie die geplante Verbindung zum Haus. Jeder Punkt sollte mit einer Skizze, einem Messwert oder einem Dokument belegt werden. Dadurch werden offene Fragen sichtbar und lassen sich besser voneinander abgrenzen. Die ergänzende Übersicht zur Wintergarten-Standortwa</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geprüften Standort zum weiteren Entwurf</a:t>
            </a:r>
          </a:p>
        </p:txBody>
      </p:sp>
      <p:sp>
        <p:nvSpPr>
          <p:cNvPr id="3" name="Content Placeholder 2"/>
          <p:cNvSpPr>
            <a:spLocks noGrp="1"/>
          </p:cNvSpPr>
          <p:nvPr>
            <p:ph idx="1"/>
          </p:nvPr>
        </p:nvSpPr>
        <p:spPr/>
        <p:txBody>
          <a:bodyPr/>
          <a:lstStyle/>
          <a:p>
            <a:pPr>
              <a:defRPr sz="1800"/>
            </a:pPr>
            <a:r>
              <a:t>hl in Köln kann dafür sorgen, dass rechtliche und nutzungsbezogene Aspekte nicht nebeneinander, sondern als zusammenhängende Entscheidung behandelt werden. Sind die Ergebnisse dokumentiert, können daraus die geeignete Verglasung, der Sonnenschutz, die Materialien, das Fundament und die Anschlussdetails abgeleitet werden. Auch die energetische Planung wird dadurch konkret: Die tatsächliche Nutzung und die vor Ort vorhandene Einstrahlung geben den Rahmen vor, innerhalb dessen technische Lösungen sinnvoll geprüft werden können. Vor der endgültigen Planung bleibt die Abstimmung mit der zuständigen Stelle der sinnvolle nächste Schritt, insbesonder</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geprüften Standort zum weiteren Entwurf</a:t>
            </a:r>
          </a:p>
        </p:txBody>
      </p:sp>
      <p:sp>
        <p:nvSpPr>
          <p:cNvPr id="3" name="Content Placeholder 2"/>
          <p:cNvSpPr>
            <a:spLocks noGrp="1"/>
          </p:cNvSpPr>
          <p:nvPr>
            <p:ph idx="1"/>
          </p:nvPr>
        </p:nvSpPr>
        <p:spPr/>
        <p:txBody>
          <a:bodyPr/>
          <a:lstStyle/>
          <a:p>
            <a:pPr>
              <a:defRPr sz="1800"/>
            </a:pPr>
            <a:r>
              <a:t>e wenn Grenzabstände, Bebauungsplan oder eine beheizte Nutzung eine größere Bedeutung haben.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Wintergarten-Standortwahl: So bewerten Sie Ihr Grundstück in Köln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